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3"/>
  </p:notesMasterIdLst>
  <p:handoutMasterIdLst>
    <p:handoutMasterId r:id="rId24"/>
  </p:handoutMasterIdLst>
  <p:sldIdLst>
    <p:sldId id="256" r:id="rId4"/>
    <p:sldId id="311" r:id="rId5"/>
    <p:sldId id="312" r:id="rId6"/>
    <p:sldId id="313" r:id="rId7"/>
    <p:sldId id="330" r:id="rId8"/>
    <p:sldId id="315" r:id="rId9"/>
    <p:sldId id="316" r:id="rId10"/>
    <p:sldId id="317" r:id="rId11"/>
    <p:sldId id="318" r:id="rId12"/>
    <p:sldId id="319" r:id="rId13"/>
    <p:sldId id="320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74" y="16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325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1FE1C-4583-464C-A55A-21C1E43289BC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16B1-64B9-4977-910A-9D16CD90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9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98B3-4E64-43C2-EB91-90B7FCD35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27F23-A5A2-C0F8-25E7-E66ADC2D0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19390-A884-A175-FB23-0F5F76A6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BBE6-AC0A-3449-910D-A9F430C1575E}" type="datetimeFigureOut">
              <a:rPr lang="en-IL" smtClean="0"/>
              <a:t>03/23/2023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5CC38-F9C0-1882-6F48-061AA9E2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1A5F-0EDF-7CE2-B6FF-ED662ECB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16A0-7DC9-964A-8CC0-6C351AD50D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5646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D4DB-46DB-9644-9C61-4AFF8614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3A512-5D04-B521-E9D3-FD83D996E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BBE6-AC0A-3449-910D-A9F430C1575E}" type="datetimeFigureOut">
              <a:rPr lang="en-IL" smtClean="0"/>
              <a:t>03/23/2023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78F2C-996B-E959-C31A-D886534A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27191-51B8-DFC0-6BE0-21A43DD2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16A0-7DC9-964A-8CC0-6C351AD50D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5116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Quality levels knob button. Wireframe hand turning a quality level knob to the maximum position. Quality Improvement Concept. Vector illustration - 130589564">
            <a:extLst>
              <a:ext uri="{FF2B5EF4-FFF2-40B4-BE49-F238E27FC236}">
                <a16:creationId xmlns:a16="http://schemas.microsoft.com/office/drawing/2014/main" id="{3E2D03B3-18BD-59F3-7F59-01AFFCC6FF4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3" b="10746"/>
          <a:stretch/>
        </p:blipFill>
        <p:spPr bwMode="auto">
          <a:xfrm>
            <a:off x="-19788" y="0"/>
            <a:ext cx="12211788" cy="534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4" descr="Ness - Logos | Corum Group">
            <a:extLst>
              <a:ext uri="{FF2B5EF4-FFF2-40B4-BE49-F238E27FC236}">
                <a16:creationId xmlns:a16="http://schemas.microsoft.com/office/drawing/2014/main" id="{FDAE3FA6-37D9-2DE1-6F27-87FB9001E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653" y="88616"/>
            <a:ext cx="2452064" cy="12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4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5" r:id="rId13"/>
    <p:sldLayoutId id="2147483756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7" y="682896"/>
            <a:ext cx="898537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>
                <a:solidFill>
                  <a:srgbClr val="002060"/>
                </a:solidFill>
                <a:cs typeface="Arial" pitchFamily="34" charset="0"/>
              </a:rPr>
              <a:t>QA – Final Project</a:t>
            </a:r>
          </a:p>
          <a:p>
            <a:r>
              <a:rPr lang="en-US" altLang="ko-KR" sz="5400" b="1">
                <a:solidFill>
                  <a:srgbClr val="002060"/>
                </a:solidFill>
                <a:cs typeface="Arial" pitchFamily="34" charset="0"/>
              </a:rPr>
              <a:t>Orders Microservice Team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943970" y="6095625"/>
            <a:ext cx="449632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eShopOnContainers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by Microsoft</a:t>
            </a:r>
          </a:p>
          <a:p>
            <a:r>
              <a:rPr lang="en-US" altLang="ko-KR" sz="1200" i="1">
                <a:solidFill>
                  <a:srgbClr val="002060"/>
                </a:solidFill>
                <a:cs typeface="Arial" pitchFamily="34" charset="0"/>
              </a:rPr>
              <a:t>https://github.com/dotnet-architecture/eShopOnContainers</a:t>
            </a:r>
            <a:endParaRPr lang="ko-KR" altLang="en-US" sz="1200" i="1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1028" name="Picture 4" descr="Ness - Logos | Corum Group">
            <a:extLst>
              <a:ext uri="{FF2B5EF4-FFF2-40B4-BE49-F238E27FC236}">
                <a16:creationId xmlns:a16="http://schemas.microsoft.com/office/drawing/2014/main" id="{DAB89C25-87F0-A39A-ACCD-BC4F1B2D9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20" y="947043"/>
            <a:ext cx="2452064" cy="12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97E679A-D51A-6B00-7A14-FFD4A0A3EC1B}"/>
              </a:ext>
            </a:extLst>
          </p:cNvPr>
          <p:cNvGrpSpPr/>
          <p:nvPr/>
        </p:nvGrpSpPr>
        <p:grpSpPr>
          <a:xfrm>
            <a:off x="769234" y="2967717"/>
            <a:ext cx="4539748" cy="3031844"/>
            <a:chOff x="271089" y="3429000"/>
            <a:chExt cx="4539748" cy="303184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003981-8FEF-F5DC-AD4B-C68237DF4110}"/>
                </a:ext>
              </a:extLst>
            </p:cNvPr>
            <p:cNvGrpSpPr/>
            <p:nvPr/>
          </p:nvGrpSpPr>
          <p:grpSpPr>
            <a:xfrm>
              <a:off x="271089" y="3429000"/>
              <a:ext cx="4539748" cy="3031844"/>
              <a:chOff x="4098364" y="1571764"/>
              <a:chExt cx="7301609" cy="4397082"/>
            </a:xfrm>
          </p:grpSpPr>
          <p:grpSp>
            <p:nvGrpSpPr>
              <p:cNvPr id="12" name="Graphic 55">
                <a:extLst>
                  <a:ext uri="{FF2B5EF4-FFF2-40B4-BE49-F238E27FC236}">
                    <a16:creationId xmlns:a16="http://schemas.microsoft.com/office/drawing/2014/main" id="{58967EC5-1A98-85F7-9116-00052D73AF7A}"/>
                  </a:ext>
                </a:extLst>
              </p:cNvPr>
              <p:cNvGrpSpPr/>
              <p:nvPr/>
            </p:nvGrpSpPr>
            <p:grpSpPr>
              <a:xfrm>
                <a:off x="4910815" y="1571764"/>
                <a:ext cx="5616422" cy="3644404"/>
                <a:chOff x="5769768" y="3217068"/>
                <a:chExt cx="651510" cy="422754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4BF32F49-9D83-8A36-577D-3CA2C6F3C66E}"/>
                    </a:ext>
                  </a:extLst>
                </p:cNvPr>
                <p:cNvSpPr/>
                <p:nvPr/>
              </p:nvSpPr>
              <p:spPr>
                <a:xfrm>
                  <a:off x="5769768" y="3217068"/>
                  <a:ext cx="647700" cy="419100"/>
                </a:xfrm>
                <a:custGeom>
                  <a:avLst/>
                  <a:gdLst>
                    <a:gd name="connsiteX0" fmla="*/ 639604 w 647700"/>
                    <a:gd name="connsiteY0" fmla="*/ 417671 h 419100"/>
                    <a:gd name="connsiteX1" fmla="*/ 14764 w 647700"/>
                    <a:gd name="connsiteY1" fmla="*/ 417671 h 419100"/>
                    <a:gd name="connsiteX2" fmla="*/ 7144 w 647700"/>
                    <a:gd name="connsiteY2" fmla="*/ 410051 h 419100"/>
                    <a:gd name="connsiteX3" fmla="*/ 7144 w 647700"/>
                    <a:gd name="connsiteY3" fmla="*/ 38576 h 419100"/>
                    <a:gd name="connsiteX4" fmla="*/ 37624 w 647700"/>
                    <a:gd name="connsiteY4" fmla="*/ 7144 h 419100"/>
                    <a:gd name="connsiteX5" fmla="*/ 616744 w 647700"/>
                    <a:gd name="connsiteY5" fmla="*/ 7144 h 419100"/>
                    <a:gd name="connsiteX6" fmla="*/ 647224 w 647700"/>
                    <a:gd name="connsiteY6" fmla="*/ 37624 h 419100"/>
                    <a:gd name="connsiteX7" fmla="*/ 647224 w 647700"/>
                    <a:gd name="connsiteY7" fmla="*/ 409099 h 419100"/>
                    <a:gd name="connsiteX8" fmla="*/ 639604 w 647700"/>
                    <a:gd name="connsiteY8" fmla="*/ 417671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9604" y="417671"/>
                      </a:moveTo>
                      <a:lnTo>
                        <a:pt x="14764" y="417671"/>
                      </a:lnTo>
                      <a:cubicBezTo>
                        <a:pt x="10954" y="417671"/>
                        <a:pt x="7144" y="413861"/>
                        <a:pt x="7144" y="410051"/>
                      </a:cubicBezTo>
                      <a:lnTo>
                        <a:pt x="7144" y="38576"/>
                      </a:lnTo>
                      <a:cubicBezTo>
                        <a:pt x="7144" y="20479"/>
                        <a:pt x="20479" y="7144"/>
                        <a:pt x="37624" y="7144"/>
                      </a:cubicBezTo>
                      <a:lnTo>
                        <a:pt x="616744" y="7144"/>
                      </a:lnTo>
                      <a:cubicBezTo>
                        <a:pt x="633889" y="7144"/>
                        <a:pt x="647224" y="20479"/>
                        <a:pt x="647224" y="37624"/>
                      </a:cubicBezTo>
                      <a:lnTo>
                        <a:pt x="647224" y="409099"/>
                      </a:lnTo>
                      <a:cubicBezTo>
                        <a:pt x="647224" y="413861"/>
                        <a:pt x="643414" y="417671"/>
                        <a:pt x="639604" y="41767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0D78C87A-3F65-B3AD-59C9-E1B3EA7C51EF}"/>
                    </a:ext>
                  </a:extLst>
                </p:cNvPr>
                <p:cNvSpPr/>
                <p:nvPr/>
              </p:nvSpPr>
              <p:spPr>
                <a:xfrm>
                  <a:off x="5773578" y="3220722"/>
                  <a:ext cx="647700" cy="419100"/>
                </a:xfrm>
                <a:custGeom>
                  <a:avLst/>
                  <a:gdLst>
                    <a:gd name="connsiteX0" fmla="*/ 631984 w 647700"/>
                    <a:gd name="connsiteY0" fmla="*/ 412909 h 419100"/>
                    <a:gd name="connsiteX1" fmla="*/ 14764 w 647700"/>
                    <a:gd name="connsiteY1" fmla="*/ 412909 h 419100"/>
                    <a:gd name="connsiteX2" fmla="*/ 7144 w 647700"/>
                    <a:gd name="connsiteY2" fmla="*/ 405289 h 419100"/>
                    <a:gd name="connsiteX3" fmla="*/ 7144 w 647700"/>
                    <a:gd name="connsiteY3" fmla="*/ 34766 h 419100"/>
                    <a:gd name="connsiteX4" fmla="*/ 34766 w 647700"/>
                    <a:gd name="connsiteY4" fmla="*/ 7144 h 419100"/>
                    <a:gd name="connsiteX5" fmla="*/ 612934 w 647700"/>
                    <a:gd name="connsiteY5" fmla="*/ 7144 h 419100"/>
                    <a:gd name="connsiteX6" fmla="*/ 640556 w 647700"/>
                    <a:gd name="connsiteY6" fmla="*/ 34766 h 419100"/>
                    <a:gd name="connsiteX7" fmla="*/ 640556 w 647700"/>
                    <a:gd name="connsiteY7" fmla="*/ 405289 h 419100"/>
                    <a:gd name="connsiteX8" fmla="*/ 631984 w 647700"/>
                    <a:gd name="connsiteY8" fmla="*/ 412909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1984" y="412909"/>
                      </a:moveTo>
                      <a:lnTo>
                        <a:pt x="14764" y="412909"/>
                      </a:lnTo>
                      <a:cubicBezTo>
                        <a:pt x="10954" y="412909"/>
                        <a:pt x="7144" y="409099"/>
                        <a:pt x="7144" y="405289"/>
                      </a:cubicBezTo>
                      <a:lnTo>
                        <a:pt x="7144" y="34766"/>
                      </a:lnTo>
                      <a:cubicBezTo>
                        <a:pt x="7144" y="19526"/>
                        <a:pt x="19526" y="7144"/>
                        <a:pt x="34766" y="7144"/>
                      </a:cubicBezTo>
                      <a:lnTo>
                        <a:pt x="612934" y="7144"/>
                      </a:lnTo>
                      <a:cubicBezTo>
                        <a:pt x="628174" y="7144"/>
                        <a:pt x="640556" y="19526"/>
                        <a:pt x="640556" y="34766"/>
                      </a:cubicBezTo>
                      <a:lnTo>
                        <a:pt x="640556" y="405289"/>
                      </a:lnTo>
                      <a:cubicBezTo>
                        <a:pt x="639604" y="410051"/>
                        <a:pt x="635794" y="412909"/>
                        <a:pt x="631984" y="41290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B40100D-B99D-109C-A4D1-3FFA6EF13B50}"/>
                  </a:ext>
                </a:extLst>
              </p:cNvPr>
              <p:cNvSpPr/>
              <p:nvPr/>
            </p:nvSpPr>
            <p:spPr>
              <a:xfrm>
                <a:off x="5130280" y="1781416"/>
                <a:ext cx="5163280" cy="3278273"/>
              </a:xfrm>
              <a:custGeom>
                <a:avLst/>
                <a:gdLst>
                  <a:gd name="connsiteX0" fmla="*/ 7144 w 600075"/>
                  <a:gd name="connsiteY0" fmla="*/ 7144 h 381000"/>
                  <a:gd name="connsiteX1" fmla="*/ 597694 w 600075"/>
                  <a:gd name="connsiteY1" fmla="*/ 7144 h 381000"/>
                  <a:gd name="connsiteX2" fmla="*/ 597694 w 600075"/>
                  <a:gd name="connsiteY2" fmla="*/ 376714 h 381000"/>
                  <a:gd name="connsiteX3" fmla="*/ 7144 w 600075"/>
                  <a:gd name="connsiteY3" fmla="*/ 37671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381000">
                    <a:moveTo>
                      <a:pt x="7144" y="7144"/>
                    </a:moveTo>
                    <a:lnTo>
                      <a:pt x="597694" y="7144"/>
                    </a:lnTo>
                    <a:lnTo>
                      <a:pt x="597694" y="376714"/>
                    </a:lnTo>
                    <a:lnTo>
                      <a:pt x="7144" y="376714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33980FB-4919-6D8D-C268-AD72C41F3442}"/>
                  </a:ext>
                </a:extLst>
              </p:cNvPr>
              <p:cNvSpPr/>
              <p:nvPr/>
            </p:nvSpPr>
            <p:spPr>
              <a:xfrm>
                <a:off x="5210103" y="5108863"/>
                <a:ext cx="4999367" cy="245870"/>
              </a:xfrm>
              <a:custGeom>
                <a:avLst/>
                <a:gdLst>
                  <a:gd name="connsiteX0" fmla="*/ 553174 w 581025"/>
                  <a:gd name="connsiteY0" fmla="*/ 7144 h 28575"/>
                  <a:gd name="connsiteX1" fmla="*/ 574129 w 581025"/>
                  <a:gd name="connsiteY1" fmla="*/ 23336 h 28575"/>
                  <a:gd name="connsiteX2" fmla="*/ 574129 w 581025"/>
                  <a:gd name="connsiteY2" fmla="*/ 30004 h 28575"/>
                  <a:gd name="connsiteX3" fmla="*/ 19774 w 581025"/>
                  <a:gd name="connsiteY3" fmla="*/ 30004 h 28575"/>
                  <a:gd name="connsiteX4" fmla="*/ 8344 w 581025"/>
                  <a:gd name="connsiteY4" fmla="*/ 26194 h 28575"/>
                  <a:gd name="connsiteX5" fmla="*/ 35014 w 581025"/>
                  <a:gd name="connsiteY5" fmla="*/ 7144 h 28575"/>
                  <a:gd name="connsiteX6" fmla="*/ 553174 w 5810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1025" h="28575">
                    <a:moveTo>
                      <a:pt x="553174" y="7144"/>
                    </a:moveTo>
                    <a:cubicBezTo>
                      <a:pt x="553174" y="7144"/>
                      <a:pt x="566509" y="16669"/>
                      <a:pt x="574129" y="23336"/>
                    </a:cubicBezTo>
                    <a:cubicBezTo>
                      <a:pt x="581749" y="30004"/>
                      <a:pt x="574129" y="30004"/>
                      <a:pt x="574129" y="30004"/>
                    </a:cubicBezTo>
                    <a:cubicBezTo>
                      <a:pt x="574129" y="30004"/>
                      <a:pt x="37871" y="30004"/>
                      <a:pt x="19774" y="30004"/>
                    </a:cubicBezTo>
                    <a:cubicBezTo>
                      <a:pt x="1676" y="30004"/>
                      <a:pt x="8344" y="26194"/>
                      <a:pt x="8344" y="26194"/>
                    </a:cubicBezTo>
                    <a:lnTo>
                      <a:pt x="35014" y="7144"/>
                    </a:lnTo>
                    <a:lnTo>
                      <a:pt x="553174" y="7144"/>
                    </a:lnTo>
                    <a:close/>
                  </a:path>
                </a:pathLst>
              </a:custGeom>
              <a:solidFill>
                <a:srgbClr val="3233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F2CE85-2A71-EC52-06B3-56549E5F6DE6}"/>
                  </a:ext>
                </a:extLst>
              </p:cNvPr>
              <p:cNvSpPr/>
              <p:nvPr/>
            </p:nvSpPr>
            <p:spPr>
              <a:xfrm>
                <a:off x="5403495" y="5242756"/>
                <a:ext cx="4589582" cy="81957"/>
              </a:xfrm>
              <a:custGeom>
                <a:avLst/>
                <a:gdLst>
                  <a:gd name="connsiteX0" fmla="*/ 538318 w 533400"/>
                  <a:gd name="connsiteY0" fmla="*/ 3965 h 0"/>
                  <a:gd name="connsiteX1" fmla="*/ 3965 w 53340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538318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7A85276-C5B4-FC11-BD12-13B1C566DEFD}"/>
                  </a:ext>
                </a:extLst>
              </p:cNvPr>
              <p:cNvSpPr/>
              <p:nvPr/>
            </p:nvSpPr>
            <p:spPr>
              <a:xfrm>
                <a:off x="5469061" y="5201782"/>
                <a:ext cx="4507626" cy="81957"/>
              </a:xfrm>
              <a:custGeom>
                <a:avLst/>
                <a:gdLst>
                  <a:gd name="connsiteX0" fmla="*/ 3965 w 523875"/>
                  <a:gd name="connsiteY0" fmla="*/ 3965 h 0"/>
                  <a:gd name="connsiteX1" fmla="*/ 524031 w 523875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5">
                    <a:moveTo>
                      <a:pt x="3965" y="3965"/>
                    </a:moveTo>
                    <a:lnTo>
                      <a:pt x="524031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9328580-F3EF-DCF6-273B-564A3EC9605B}"/>
                  </a:ext>
                </a:extLst>
              </p:cNvPr>
              <p:cNvSpPr/>
              <p:nvPr/>
            </p:nvSpPr>
            <p:spPr>
              <a:xfrm>
                <a:off x="5354321" y="5291930"/>
                <a:ext cx="4753496" cy="81957"/>
              </a:xfrm>
              <a:custGeom>
                <a:avLst/>
                <a:gdLst>
                  <a:gd name="connsiteX0" fmla="*/ 550701 w 552450"/>
                  <a:gd name="connsiteY0" fmla="*/ 3965 h 0"/>
                  <a:gd name="connsiteX1" fmla="*/ 3965 w 55245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450">
                    <a:moveTo>
                      <a:pt x="550701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463E4A8-ECF8-BB12-DBE9-4FF3645EA846}"/>
                  </a:ext>
                </a:extLst>
              </p:cNvPr>
              <p:cNvSpPr/>
              <p:nvPr/>
            </p:nvSpPr>
            <p:spPr>
              <a:xfrm>
                <a:off x="5424729" y="5180579"/>
                <a:ext cx="4343712" cy="81957"/>
              </a:xfrm>
              <a:custGeom>
                <a:avLst/>
                <a:gdLst>
                  <a:gd name="connsiteX0" fmla="*/ 1586 w 504825"/>
                  <a:gd name="connsiteY0" fmla="*/ 1586 h 0"/>
                  <a:gd name="connsiteX1" fmla="*/ 511173 w 504825"/>
                  <a:gd name="connsiteY1" fmla="*/ 158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25">
                    <a:moveTo>
                      <a:pt x="1586" y="1586"/>
                    </a:moveTo>
                    <a:lnTo>
                      <a:pt x="511173" y="1586"/>
                    </a:lnTo>
                  </a:path>
                </a:pathLst>
              </a:custGeom>
              <a:ln w="211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58CE3DF-7CBD-8106-52FF-148ECE59D143}"/>
                  </a:ext>
                </a:extLst>
              </p:cNvPr>
              <p:cNvSpPr/>
              <p:nvPr/>
            </p:nvSpPr>
            <p:spPr>
              <a:xfrm>
                <a:off x="5269602" y="5117063"/>
                <a:ext cx="4917410" cy="245870"/>
              </a:xfrm>
              <a:custGeom>
                <a:avLst/>
                <a:gdLst>
                  <a:gd name="connsiteX0" fmla="*/ 32861 w 571500"/>
                  <a:gd name="connsiteY0" fmla="*/ 7144 h 28575"/>
                  <a:gd name="connsiteX1" fmla="*/ 7144 w 571500"/>
                  <a:gd name="connsiteY1" fmla="*/ 26194 h 28575"/>
                  <a:gd name="connsiteX2" fmla="*/ 566261 w 571500"/>
                  <a:gd name="connsiteY2" fmla="*/ 26194 h 28575"/>
                  <a:gd name="connsiteX3" fmla="*/ 541496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32861" y="7144"/>
                    </a:moveTo>
                    <a:lnTo>
                      <a:pt x="7144" y="26194"/>
                    </a:lnTo>
                    <a:lnTo>
                      <a:pt x="566261" y="26194"/>
                    </a:lnTo>
                    <a:lnTo>
                      <a:pt x="541496" y="7144"/>
                    </a:lnTo>
                    <a:close/>
                  </a:path>
                </a:pathLst>
              </a:custGeom>
              <a:solidFill>
                <a:srgbClr val="323334">
                  <a:alpha val="56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76403EE-F830-EBE5-B3A9-0AA6A1BE3883}"/>
                  </a:ext>
                </a:extLst>
              </p:cNvPr>
              <p:cNvSpPr/>
              <p:nvPr/>
            </p:nvSpPr>
            <p:spPr>
              <a:xfrm>
                <a:off x="4105815" y="5559062"/>
                <a:ext cx="7294158" cy="409784"/>
              </a:xfrm>
              <a:custGeom>
                <a:avLst/>
                <a:gdLst>
                  <a:gd name="connsiteX0" fmla="*/ 842486 w 847725"/>
                  <a:gd name="connsiteY0" fmla="*/ 30069 h 47625"/>
                  <a:gd name="connsiteX1" fmla="*/ 830104 w 847725"/>
                  <a:gd name="connsiteY1" fmla="*/ 44357 h 47625"/>
                  <a:gd name="connsiteX2" fmla="*/ 41434 w 847725"/>
                  <a:gd name="connsiteY2" fmla="*/ 44357 h 47625"/>
                  <a:gd name="connsiteX3" fmla="*/ 20479 w 847725"/>
                  <a:gd name="connsiteY3" fmla="*/ 43404 h 47625"/>
                  <a:gd name="connsiteX4" fmla="*/ 7144 w 847725"/>
                  <a:gd name="connsiteY4" fmla="*/ 29117 h 47625"/>
                  <a:gd name="connsiteX5" fmla="*/ 7144 w 847725"/>
                  <a:gd name="connsiteY5" fmla="*/ 9114 h 47625"/>
                  <a:gd name="connsiteX6" fmla="*/ 9049 w 847725"/>
                  <a:gd name="connsiteY6" fmla="*/ 9114 h 47625"/>
                  <a:gd name="connsiteX7" fmla="*/ 27146 w 847725"/>
                  <a:gd name="connsiteY7" fmla="*/ 9114 h 47625"/>
                  <a:gd name="connsiteX8" fmla="*/ 752951 w 847725"/>
                  <a:gd name="connsiteY8" fmla="*/ 7209 h 47625"/>
                  <a:gd name="connsiteX9" fmla="*/ 842486 w 847725"/>
                  <a:gd name="connsiteY9" fmla="*/ 7209 h 47625"/>
                  <a:gd name="connsiteX10" fmla="*/ 842486 w 847725"/>
                  <a:gd name="connsiteY10" fmla="*/ 7209 h 47625"/>
                  <a:gd name="connsiteX11" fmla="*/ 842486 w 847725"/>
                  <a:gd name="connsiteY11" fmla="*/ 3006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47625">
                    <a:moveTo>
                      <a:pt x="842486" y="30069"/>
                    </a:moveTo>
                    <a:cubicBezTo>
                      <a:pt x="842486" y="44357"/>
                      <a:pt x="830104" y="44357"/>
                      <a:pt x="830104" y="44357"/>
                    </a:cubicBezTo>
                    <a:cubicBezTo>
                      <a:pt x="830104" y="44357"/>
                      <a:pt x="71914" y="44357"/>
                      <a:pt x="41434" y="44357"/>
                    </a:cubicBezTo>
                    <a:cubicBezTo>
                      <a:pt x="31909" y="44357"/>
                      <a:pt x="25241" y="44357"/>
                      <a:pt x="20479" y="43404"/>
                    </a:cubicBezTo>
                    <a:cubicBezTo>
                      <a:pt x="12859" y="42452"/>
                      <a:pt x="7144" y="36737"/>
                      <a:pt x="7144" y="29117"/>
                    </a:cubicBezTo>
                    <a:lnTo>
                      <a:pt x="7144" y="9114"/>
                    </a:lnTo>
                    <a:lnTo>
                      <a:pt x="9049" y="9114"/>
                    </a:lnTo>
                    <a:lnTo>
                      <a:pt x="27146" y="9114"/>
                    </a:lnTo>
                    <a:lnTo>
                      <a:pt x="752951" y="7209"/>
                    </a:lnTo>
                    <a:lnTo>
                      <a:pt x="842486" y="7209"/>
                    </a:lnTo>
                    <a:lnTo>
                      <a:pt x="842486" y="7209"/>
                    </a:lnTo>
                    <a:cubicBezTo>
                      <a:pt x="841534" y="6257"/>
                      <a:pt x="842486" y="15782"/>
                      <a:pt x="842486" y="30069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75CC07-D4EB-5C0E-9E69-7FC98D6C3DE8}"/>
                  </a:ext>
                </a:extLst>
              </p:cNvPr>
              <p:cNvSpPr/>
              <p:nvPr/>
            </p:nvSpPr>
            <p:spPr>
              <a:xfrm>
                <a:off x="4098364" y="5051498"/>
                <a:ext cx="7294158" cy="655655"/>
              </a:xfrm>
              <a:custGeom>
                <a:avLst/>
                <a:gdLst>
                  <a:gd name="connsiteX0" fmla="*/ 827161 w 847725"/>
                  <a:gd name="connsiteY0" fmla="*/ 70009 h 76200"/>
                  <a:gd name="connsiteX1" fmla="*/ 753818 w 847725"/>
                  <a:gd name="connsiteY1" fmla="*/ 70009 h 76200"/>
                  <a:gd name="connsiteX2" fmla="*/ 24203 w 847725"/>
                  <a:gd name="connsiteY2" fmla="*/ 70009 h 76200"/>
                  <a:gd name="connsiteX3" fmla="*/ 17535 w 847725"/>
                  <a:gd name="connsiteY3" fmla="*/ 70009 h 76200"/>
                  <a:gd name="connsiteX4" fmla="*/ 8010 w 847725"/>
                  <a:gd name="connsiteY4" fmla="*/ 67151 h 76200"/>
                  <a:gd name="connsiteX5" fmla="*/ 13725 w 847725"/>
                  <a:gd name="connsiteY5" fmla="*/ 58579 h 76200"/>
                  <a:gd name="connsiteX6" fmla="*/ 97545 w 847725"/>
                  <a:gd name="connsiteY6" fmla="*/ 9049 h 76200"/>
                  <a:gd name="connsiteX7" fmla="*/ 101355 w 847725"/>
                  <a:gd name="connsiteY7" fmla="*/ 7144 h 76200"/>
                  <a:gd name="connsiteX8" fmla="*/ 739531 w 847725"/>
                  <a:gd name="connsiteY8" fmla="*/ 7144 h 76200"/>
                  <a:gd name="connsiteX9" fmla="*/ 742388 w 847725"/>
                  <a:gd name="connsiteY9" fmla="*/ 8096 h 76200"/>
                  <a:gd name="connsiteX10" fmla="*/ 746198 w 847725"/>
                  <a:gd name="connsiteY10" fmla="*/ 9049 h 76200"/>
                  <a:gd name="connsiteX11" fmla="*/ 747150 w 847725"/>
                  <a:gd name="connsiteY11" fmla="*/ 9049 h 76200"/>
                  <a:gd name="connsiteX12" fmla="*/ 757628 w 847725"/>
                  <a:gd name="connsiteY12" fmla="*/ 14764 h 76200"/>
                  <a:gd name="connsiteX13" fmla="*/ 840496 w 847725"/>
                  <a:gd name="connsiteY13" fmla="*/ 62389 h 76200"/>
                  <a:gd name="connsiteX14" fmla="*/ 842400 w 847725"/>
                  <a:gd name="connsiteY14" fmla="*/ 65246 h 76200"/>
                  <a:gd name="connsiteX15" fmla="*/ 827161 w 847725"/>
                  <a:gd name="connsiteY15" fmla="*/ 7000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7725" h="76200">
                    <a:moveTo>
                      <a:pt x="827161" y="70009"/>
                    </a:moveTo>
                    <a:cubicBezTo>
                      <a:pt x="823350" y="70009"/>
                      <a:pt x="795728" y="70009"/>
                      <a:pt x="753818" y="70009"/>
                    </a:cubicBezTo>
                    <a:cubicBezTo>
                      <a:pt x="566175" y="70009"/>
                      <a:pt x="85163" y="70009"/>
                      <a:pt x="24203" y="70009"/>
                    </a:cubicBezTo>
                    <a:cubicBezTo>
                      <a:pt x="20393" y="70009"/>
                      <a:pt x="17535" y="70009"/>
                      <a:pt x="17535" y="70009"/>
                    </a:cubicBezTo>
                    <a:cubicBezTo>
                      <a:pt x="17535" y="70009"/>
                      <a:pt x="10868" y="70009"/>
                      <a:pt x="8010" y="67151"/>
                    </a:cubicBezTo>
                    <a:cubicBezTo>
                      <a:pt x="6105" y="65246"/>
                      <a:pt x="7058" y="63341"/>
                      <a:pt x="13725" y="58579"/>
                    </a:cubicBezTo>
                    <a:cubicBezTo>
                      <a:pt x="27060" y="49054"/>
                      <a:pt x="82305" y="17621"/>
                      <a:pt x="97545" y="9049"/>
                    </a:cubicBezTo>
                    <a:cubicBezTo>
                      <a:pt x="100403" y="8096"/>
                      <a:pt x="101355" y="7144"/>
                      <a:pt x="101355" y="7144"/>
                    </a:cubicBezTo>
                    <a:lnTo>
                      <a:pt x="739531" y="7144"/>
                    </a:lnTo>
                    <a:cubicBezTo>
                      <a:pt x="739531" y="7144"/>
                      <a:pt x="740483" y="7144"/>
                      <a:pt x="742388" y="8096"/>
                    </a:cubicBezTo>
                    <a:cubicBezTo>
                      <a:pt x="743340" y="8096"/>
                      <a:pt x="744293" y="9049"/>
                      <a:pt x="746198" y="9049"/>
                    </a:cubicBezTo>
                    <a:cubicBezTo>
                      <a:pt x="746198" y="9049"/>
                      <a:pt x="746198" y="9049"/>
                      <a:pt x="747150" y="9049"/>
                    </a:cubicBezTo>
                    <a:cubicBezTo>
                      <a:pt x="750008" y="10001"/>
                      <a:pt x="753818" y="11906"/>
                      <a:pt x="757628" y="14764"/>
                    </a:cubicBezTo>
                    <a:cubicBezTo>
                      <a:pt x="770963" y="23336"/>
                      <a:pt x="840496" y="62389"/>
                      <a:pt x="840496" y="62389"/>
                    </a:cubicBezTo>
                    <a:cubicBezTo>
                      <a:pt x="840496" y="62389"/>
                      <a:pt x="842400" y="63341"/>
                      <a:pt x="842400" y="65246"/>
                    </a:cubicBezTo>
                    <a:cubicBezTo>
                      <a:pt x="844306" y="67151"/>
                      <a:pt x="842400" y="70009"/>
                      <a:pt x="827161" y="70009"/>
                    </a:cubicBezTo>
                    <a:close/>
                  </a:path>
                </a:pathLst>
              </a:custGeom>
              <a:solidFill>
                <a:srgbClr val="9DA4A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6DEACBA-9C2F-3526-939C-81BB83B4FDE2}"/>
                  </a:ext>
                </a:extLst>
              </p:cNvPr>
              <p:cNvSpPr/>
              <p:nvPr/>
            </p:nvSpPr>
            <p:spPr>
              <a:xfrm>
                <a:off x="6803481" y="5354734"/>
                <a:ext cx="1868616" cy="245870"/>
              </a:xfrm>
              <a:custGeom>
                <a:avLst/>
                <a:gdLst>
                  <a:gd name="connsiteX0" fmla="*/ 23187 w 209550"/>
                  <a:gd name="connsiteY0" fmla="*/ 7144 h 28575"/>
                  <a:gd name="connsiteX1" fmla="*/ 12710 w 209550"/>
                  <a:gd name="connsiteY1" fmla="*/ 12859 h 28575"/>
                  <a:gd name="connsiteX2" fmla="*/ 7947 w 209550"/>
                  <a:gd name="connsiteY2" fmla="*/ 19526 h 28575"/>
                  <a:gd name="connsiteX3" fmla="*/ 21282 w 209550"/>
                  <a:gd name="connsiteY3" fmla="*/ 25241 h 28575"/>
                  <a:gd name="connsiteX4" fmla="*/ 111770 w 209550"/>
                  <a:gd name="connsiteY4" fmla="*/ 25241 h 28575"/>
                  <a:gd name="connsiteX5" fmla="*/ 111770 w 209550"/>
                  <a:gd name="connsiteY5" fmla="*/ 25241 h 28575"/>
                  <a:gd name="connsiteX6" fmla="*/ 195590 w 209550"/>
                  <a:gd name="connsiteY6" fmla="*/ 25241 h 28575"/>
                  <a:gd name="connsiteX7" fmla="*/ 208925 w 209550"/>
                  <a:gd name="connsiteY7" fmla="*/ 19526 h 28575"/>
                  <a:gd name="connsiteX8" fmla="*/ 204162 w 209550"/>
                  <a:gd name="connsiteY8" fmla="*/ 12859 h 28575"/>
                  <a:gd name="connsiteX9" fmla="*/ 193685 w 209550"/>
                  <a:gd name="connsiteY9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8575">
                    <a:moveTo>
                      <a:pt x="23187" y="7144"/>
                    </a:moveTo>
                    <a:cubicBezTo>
                      <a:pt x="19377" y="7144"/>
                      <a:pt x="15567" y="9049"/>
                      <a:pt x="12710" y="12859"/>
                    </a:cubicBezTo>
                    <a:lnTo>
                      <a:pt x="7947" y="19526"/>
                    </a:lnTo>
                    <a:cubicBezTo>
                      <a:pt x="7947" y="19526"/>
                      <a:pt x="2232" y="26194"/>
                      <a:pt x="21282" y="25241"/>
                    </a:cubicBezTo>
                    <a:cubicBezTo>
                      <a:pt x="30807" y="25241"/>
                      <a:pt x="72717" y="25241"/>
                      <a:pt x="111770" y="25241"/>
                    </a:cubicBezTo>
                    <a:lnTo>
                      <a:pt x="111770" y="25241"/>
                    </a:lnTo>
                    <a:cubicBezTo>
                      <a:pt x="148917" y="25241"/>
                      <a:pt x="187017" y="25241"/>
                      <a:pt x="195590" y="25241"/>
                    </a:cubicBezTo>
                    <a:cubicBezTo>
                      <a:pt x="213687" y="26194"/>
                      <a:pt x="208925" y="19526"/>
                      <a:pt x="208925" y="19526"/>
                    </a:cubicBezTo>
                    <a:lnTo>
                      <a:pt x="204162" y="12859"/>
                    </a:lnTo>
                    <a:cubicBezTo>
                      <a:pt x="202257" y="9049"/>
                      <a:pt x="198447" y="7144"/>
                      <a:pt x="193685" y="7144"/>
                    </a:cubicBezTo>
                  </a:path>
                </a:pathLst>
              </a:custGeom>
              <a:solidFill>
                <a:srgbClr val="7075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3B7CDF6-4DC4-0ADC-DF3D-33E2E5CE39A0}"/>
                  </a:ext>
                </a:extLst>
              </p:cNvPr>
              <p:cNvSpPr/>
              <p:nvPr/>
            </p:nvSpPr>
            <p:spPr>
              <a:xfrm>
                <a:off x="5179454" y="5125255"/>
                <a:ext cx="4917410" cy="245870"/>
              </a:xfrm>
              <a:custGeom>
                <a:avLst/>
                <a:gdLst>
                  <a:gd name="connsiteX0" fmla="*/ 566261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3401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66261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3401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8072C36-3165-7CCF-B160-5DDD97476225}"/>
                  </a:ext>
                </a:extLst>
              </p:cNvPr>
              <p:cNvSpPr/>
              <p:nvPr/>
            </p:nvSpPr>
            <p:spPr>
              <a:xfrm>
                <a:off x="5146671" y="5125255"/>
                <a:ext cx="4917410" cy="245870"/>
              </a:xfrm>
              <a:custGeom>
                <a:avLst/>
                <a:gdLst>
                  <a:gd name="connsiteX0" fmla="*/ 571024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8164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71024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8164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A7AC981-4F71-9378-56B8-1C87BD35CDC0}"/>
                  </a:ext>
                </a:extLst>
              </p:cNvPr>
              <p:cNvSpPr/>
              <p:nvPr/>
            </p:nvSpPr>
            <p:spPr>
              <a:xfrm>
                <a:off x="7022398" y="1844838"/>
                <a:ext cx="3271162" cy="3198464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2D84633-F455-63A5-FF00-FC41A33D8EE6}"/>
                  </a:ext>
                </a:extLst>
              </p:cNvPr>
              <p:cNvGrpSpPr/>
              <p:nvPr/>
            </p:nvGrpSpPr>
            <p:grpSpPr>
              <a:xfrm>
                <a:off x="5370712" y="5206368"/>
                <a:ext cx="4572000" cy="149296"/>
                <a:chOff x="5370712" y="5206368"/>
                <a:chExt cx="4572000" cy="149296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8E1C0EB-8206-326E-8FCF-D26EA343901F}"/>
                    </a:ext>
                  </a:extLst>
                </p:cNvPr>
                <p:cNvSpPr/>
                <p:nvPr/>
              </p:nvSpPr>
              <p:spPr>
                <a:xfrm>
                  <a:off x="5370712" y="5337376"/>
                  <a:ext cx="457200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CB2DF43-254A-9D0B-0137-E39BC85A1FFE}"/>
                    </a:ext>
                  </a:extLst>
                </p:cNvPr>
                <p:cNvSpPr/>
                <p:nvPr/>
              </p:nvSpPr>
              <p:spPr>
                <a:xfrm>
                  <a:off x="5416432" y="5293706"/>
                  <a:ext cx="448056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80BA3A7-4602-5089-D9D2-334BC322FC20}"/>
                    </a:ext>
                  </a:extLst>
                </p:cNvPr>
                <p:cNvSpPr/>
                <p:nvPr/>
              </p:nvSpPr>
              <p:spPr>
                <a:xfrm>
                  <a:off x="5462152" y="5250037"/>
                  <a:ext cx="438912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BED918E-9F88-D313-39C6-8FD587C4C666}"/>
                    </a:ext>
                  </a:extLst>
                </p:cNvPr>
                <p:cNvSpPr/>
                <p:nvPr/>
              </p:nvSpPr>
              <p:spPr>
                <a:xfrm>
                  <a:off x="5507872" y="5206368"/>
                  <a:ext cx="429768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4AD4E3D-48C1-D5FE-9CBA-2F63DC6E63F3}"/>
                  </a:ext>
                </a:extLst>
              </p:cNvPr>
              <p:cNvGrpSpPr/>
              <p:nvPr/>
            </p:nvGrpSpPr>
            <p:grpSpPr>
              <a:xfrm>
                <a:off x="7661590" y="1698465"/>
                <a:ext cx="114873" cy="114873"/>
                <a:chOff x="7627525" y="1132589"/>
                <a:chExt cx="234846" cy="23484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60A653F-364F-3FA8-5AA5-9241B4F8388B}"/>
                    </a:ext>
                  </a:extLst>
                </p:cNvPr>
                <p:cNvSpPr/>
                <p:nvPr/>
              </p:nvSpPr>
              <p:spPr>
                <a:xfrm>
                  <a:off x="7627525" y="1132589"/>
                  <a:ext cx="234846" cy="234846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D3DE3B7-7311-AF84-38C2-1F4FC4E46514}"/>
                    </a:ext>
                  </a:extLst>
                </p:cNvPr>
                <p:cNvSpPr/>
                <p:nvPr/>
              </p:nvSpPr>
              <p:spPr>
                <a:xfrm>
                  <a:off x="7656971" y="1162035"/>
                  <a:ext cx="175955" cy="175955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8E0981F-9288-09C2-77E8-89216B662004}"/>
                    </a:ext>
                  </a:extLst>
                </p:cNvPr>
                <p:cNvSpPr/>
                <p:nvPr/>
              </p:nvSpPr>
              <p:spPr>
                <a:xfrm>
                  <a:off x="7683825" y="1188889"/>
                  <a:ext cx="122247" cy="122247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EABB87A4-5026-BD31-15A7-16B6963FF88A}"/>
                  </a:ext>
                </a:extLst>
              </p:cNvPr>
              <p:cNvSpPr/>
              <p:nvPr/>
            </p:nvSpPr>
            <p:spPr>
              <a:xfrm>
                <a:off x="7370377" y="5752599"/>
                <a:ext cx="748642" cy="8850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A2670F3-ABE6-A845-E7C2-AA2C25625906}"/>
                  </a:ext>
                </a:extLst>
              </p:cNvPr>
              <p:cNvSpPr/>
              <p:nvPr/>
            </p:nvSpPr>
            <p:spPr>
              <a:xfrm>
                <a:off x="7133919" y="5752598"/>
                <a:ext cx="101303" cy="10130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A6E7003-7F96-FE50-8ECA-A6AFABF5AF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6" b="26921"/>
            <a:stretch/>
          </p:blipFill>
          <p:spPr bwMode="auto">
            <a:xfrm>
              <a:off x="957676" y="3623480"/>
              <a:ext cx="3140807" cy="213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792123"/>
              </p:ext>
            </p:extLst>
          </p:nvPr>
        </p:nvGraphicFramePr>
        <p:xfrm>
          <a:off x="0" y="1"/>
          <a:ext cx="12192000" cy="25145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1789">
                  <a:extLst>
                    <a:ext uri="{9D8B030D-6E8A-4147-A177-3AD203B41FA5}">
                      <a16:colId xmlns:a16="http://schemas.microsoft.com/office/drawing/2014/main" val="205690255"/>
                    </a:ext>
                  </a:extLst>
                </a:gridCol>
                <a:gridCol w="6177611">
                  <a:extLst>
                    <a:ext uri="{9D8B030D-6E8A-4147-A177-3AD203B41FA5}">
                      <a16:colId xmlns:a16="http://schemas.microsoft.com/office/drawing/2014/main" val="527818926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1133695402"/>
                    </a:ext>
                  </a:extLst>
                </a:gridCol>
              </a:tblGrid>
              <a:tr h="495193">
                <a:tc>
                  <a:txBody>
                    <a:bodyPr/>
                    <a:lstStyle/>
                    <a:p>
                      <a:pPr rtl="0"/>
                      <a:r>
                        <a:rPr lang="en-US" sz="1000">
                          <a:effectLst/>
                        </a:rPr>
                        <a:t>#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effectLst/>
                        </a:rPr>
                        <a:t>Message </a:t>
                      </a:r>
                      <a:r>
                        <a:rPr lang="en-US" sz="1000" smtClean="0">
                          <a:effectLst/>
                        </a:rPr>
                        <a:t>Example from </a:t>
                      </a:r>
                      <a:r>
                        <a:rPr lang="en-US" sz="1000" smtClean="0"/>
                        <a:t>Payment simulator when payment </a:t>
                      </a:r>
                      <a:r>
                        <a:rPr lang="en-US" sz="100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succeeded</a:t>
                      </a:r>
                    </a:p>
                    <a:p>
                      <a:endParaRPr lang="en-US" sz="10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More Information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extLst>
                  <a:ext uri="{0D108BD9-81ED-4DB2-BD59-A6C34878D82A}">
                    <a16:rowId xmlns:a16="http://schemas.microsoft.com/office/drawing/2014/main" val="881232854"/>
                  </a:ext>
                </a:extLst>
              </a:tr>
              <a:tr h="1708744">
                <a:tc>
                  <a:txBody>
                    <a:bodyPr/>
                    <a:lstStyle/>
                    <a:p>
                      <a:pPr marL="457200" indent="10795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b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"</a:t>
                      </a:r>
                      <a:r>
                        <a:rPr lang="en-US" sz="1400" b="1" kern="120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OrderId</a:t>
                      </a:r>
                      <a: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41,</a:t>
                      </a:r>
                      <a:b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"Id": "b84dc7a5-1d0e-429e-a800-d3024d9c724f",</a:t>
                      </a:r>
                      <a:b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"</a:t>
                      </a:r>
                      <a:r>
                        <a:rPr lang="en-US" sz="1400" b="1" kern="120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CreationDate</a:t>
                      </a:r>
                      <a: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 "2023-03-05T15:33:18.1376971Z"</a:t>
                      </a:r>
                      <a:b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0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Exchange: </a:t>
                      </a:r>
                      <a:r>
                        <a:rPr lang="en-US" sz="1400" b="1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eshop_event_bus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Routing key: Routing key: </a:t>
                      </a:r>
                      <a:r>
                        <a:rPr lang="en-US" sz="1400" b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OrderPaymentSucceededIntegrationEvent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sng" smtClean="0">
                          <a:effectLst/>
                        </a:rPr>
                        <a:t>Data:</a:t>
                      </a:r>
                      <a:endParaRPr lang="en-US" sz="1800" b="1" smtClean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 u="none" smtClean="0">
                          <a:effectLst/>
                        </a:rPr>
                        <a:t>OrderId:  Autoincremented ID</a:t>
                      </a:r>
                      <a:r>
                        <a:rPr lang="en-US" sz="1400" b="1" u="none" baseline="0" smtClean="0">
                          <a:effectLst/>
                        </a:rPr>
                        <a:t> in DataBase</a:t>
                      </a:r>
                      <a:endParaRPr lang="en-US" sz="1800" b="1" u="none" smtClean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 u="none" smtClean="0">
                          <a:effectLst/>
                        </a:rPr>
                        <a:t>Id: Just</a:t>
                      </a:r>
                      <a:r>
                        <a:rPr lang="en-US" sz="1400" b="1" u="none" baseline="0" smtClean="0">
                          <a:effectLst/>
                        </a:rPr>
                        <a:t> Unique id</a:t>
                      </a:r>
                      <a:r>
                        <a:rPr lang="en-US" sz="1400" b="1" u="none" strike="noStrike" smtClean="0">
                          <a:effectLst/>
                        </a:rPr>
                        <a:t> 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 u="none" strike="noStrike" smtClean="0">
                          <a:effectLst/>
                        </a:rPr>
                        <a:t>CreationDate:</a:t>
                      </a:r>
                      <a:r>
                        <a:rPr lang="en-US" sz="1400" b="1" u="none" strike="noStrike" baseline="0" smtClean="0">
                          <a:effectLst/>
                        </a:rPr>
                        <a:t> Date created by server</a:t>
                      </a:r>
                      <a:endParaRPr lang="en-US" sz="1400" b="1" u="none" strike="noStrike" smtClean="0">
                        <a:effectLst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1891224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75203"/>
              </p:ext>
            </p:extLst>
          </p:nvPr>
        </p:nvGraphicFramePr>
        <p:xfrm>
          <a:off x="0" y="2514558"/>
          <a:ext cx="12192000" cy="43375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1789">
                  <a:extLst>
                    <a:ext uri="{9D8B030D-6E8A-4147-A177-3AD203B41FA5}">
                      <a16:colId xmlns:a16="http://schemas.microsoft.com/office/drawing/2014/main" val="205690255"/>
                    </a:ext>
                  </a:extLst>
                </a:gridCol>
                <a:gridCol w="6177611">
                  <a:extLst>
                    <a:ext uri="{9D8B030D-6E8A-4147-A177-3AD203B41FA5}">
                      <a16:colId xmlns:a16="http://schemas.microsoft.com/office/drawing/2014/main" val="527818926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1133695402"/>
                    </a:ext>
                  </a:extLst>
                </a:gridCol>
              </a:tblGrid>
              <a:tr h="495193">
                <a:tc>
                  <a:txBody>
                    <a:bodyPr/>
                    <a:lstStyle/>
                    <a:p>
                      <a:pPr rtl="0"/>
                      <a:r>
                        <a:rPr lang="en-US" sz="1000">
                          <a:effectLst/>
                        </a:rPr>
                        <a:t>#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effectLst/>
                        </a:rPr>
                        <a:t>Message </a:t>
                      </a:r>
                      <a:r>
                        <a:rPr lang="en-US" sz="1000" smtClean="0">
                          <a:effectLst/>
                        </a:rPr>
                        <a:t>Example from </a:t>
                      </a:r>
                      <a:r>
                        <a:rPr lang="en-US" sz="1000" smtClean="0"/>
                        <a:t>Payment simulator when payment </a:t>
                      </a:r>
                      <a:r>
                        <a:rPr lang="en-US" sz="1000" smtClean="0">
                          <a:solidFill>
                            <a:srgbClr val="C00000"/>
                          </a:solidFill>
                        </a:rPr>
                        <a:t>failed</a:t>
                      </a:r>
                    </a:p>
                    <a:p>
                      <a:endParaRPr lang="en-US" sz="10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More Information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extLst>
                  <a:ext uri="{0D108BD9-81ED-4DB2-BD59-A6C34878D82A}">
                    <a16:rowId xmlns:a16="http://schemas.microsoft.com/office/drawing/2014/main" val="881232854"/>
                  </a:ext>
                </a:extLst>
              </a:tr>
              <a:tr h="3842387">
                <a:tc>
                  <a:txBody>
                    <a:bodyPr/>
                    <a:lstStyle/>
                    <a:p>
                      <a:pPr marL="457200" indent="10795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b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"OrderId": 51,</a:t>
                      </a:r>
                      <a:b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"OrderStatus": "stockconfirmed",</a:t>
                      </a:r>
                      <a:b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"BuyerName": "alice",</a:t>
                      </a:r>
                      <a:b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"Id": "cca155c0-4480-4c93-a763-910e54218040",</a:t>
                      </a:r>
                      <a:b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"CreationDate": "2023-03-05T17:07:35.6306122Z"</a:t>
                      </a:r>
                      <a:b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400" b="1" i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Exchange: </a:t>
                      </a:r>
                      <a:r>
                        <a:rPr lang="en-US" sz="1400" b="1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eshop_event_bus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Routing 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key: </a:t>
                      </a:r>
                      <a:r>
                        <a:rPr lang="en-US" sz="1400" b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OrderPaymentFailedIntegrationEvent</a:t>
                      </a:r>
                      <a:endParaRPr lang="en-US" sz="1400" b="1" smtClean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sng" smtClean="0">
                          <a:effectLst/>
                        </a:rPr>
                        <a:t>Data:</a:t>
                      </a:r>
                      <a:endParaRPr lang="en-US" sz="1800" b="1" smtClean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 u="none" smtClean="0">
                          <a:effectLst/>
                        </a:rPr>
                        <a:t>OrderId:  Autoincremented ID</a:t>
                      </a:r>
                      <a:r>
                        <a:rPr lang="en-US" sz="1400" b="1" u="none" baseline="0" smtClean="0">
                          <a:effectLst/>
                        </a:rPr>
                        <a:t> in DataBase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 u="none" baseline="0" smtClean="0">
                          <a:effectLst/>
                        </a:rPr>
                        <a:t>OderStatus: Order status in local system (not in DB)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 u="none" baseline="0" smtClean="0">
                          <a:effectLst/>
                        </a:rPr>
                        <a:t>BuyerName: Name of user who created</a:t>
                      </a:r>
                      <a:r>
                        <a:rPr lang="ru-RU" sz="1400" b="1" u="none" baseline="0" smtClean="0">
                          <a:effectLst/>
                        </a:rPr>
                        <a:t> </a:t>
                      </a:r>
                      <a:r>
                        <a:rPr lang="en-US" sz="1400" b="1" u="none" baseline="0" smtClean="0">
                          <a:effectLst/>
                        </a:rPr>
                        <a:t>order</a:t>
                      </a:r>
                      <a:endParaRPr lang="en-US" sz="1800" b="1" u="none" smtClean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 u="none" smtClean="0">
                          <a:effectLst/>
                        </a:rPr>
                        <a:t>Id: Just</a:t>
                      </a:r>
                      <a:r>
                        <a:rPr lang="en-US" sz="1400" b="1" u="none" baseline="0" smtClean="0">
                          <a:effectLst/>
                        </a:rPr>
                        <a:t> Unique id</a:t>
                      </a:r>
                      <a:r>
                        <a:rPr lang="en-US" sz="1400" b="1" u="none" strike="noStrike" smtClean="0">
                          <a:effectLst/>
                        </a:rPr>
                        <a:t> 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b="1" u="none" strike="noStrike" smtClean="0">
                          <a:effectLst/>
                        </a:rPr>
                        <a:t>CreationDate:</a:t>
                      </a:r>
                      <a:r>
                        <a:rPr lang="en-US" sz="1400" b="1" u="none" strike="noStrike" baseline="0" smtClean="0">
                          <a:effectLst/>
                        </a:rPr>
                        <a:t> Date created by server</a:t>
                      </a:r>
                      <a:endParaRPr lang="en-US" sz="1400" b="1" u="none" strike="noStrike" smtClean="0">
                        <a:effectLst/>
                      </a:endParaRPr>
                    </a:p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1891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72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470909"/>
              </p:ext>
            </p:extLst>
          </p:nvPr>
        </p:nvGraphicFramePr>
        <p:xfrm>
          <a:off x="-3" y="516577"/>
          <a:ext cx="12192003" cy="6341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8913">
                  <a:extLst>
                    <a:ext uri="{9D8B030D-6E8A-4147-A177-3AD203B41FA5}">
                      <a16:colId xmlns:a16="http://schemas.microsoft.com/office/drawing/2014/main" val="3294642406"/>
                    </a:ext>
                  </a:extLst>
                </a:gridCol>
                <a:gridCol w="4313530">
                  <a:extLst>
                    <a:ext uri="{9D8B030D-6E8A-4147-A177-3AD203B41FA5}">
                      <a16:colId xmlns:a16="http://schemas.microsoft.com/office/drawing/2014/main" val="2082780013"/>
                    </a:ext>
                  </a:extLst>
                </a:gridCol>
                <a:gridCol w="7439560">
                  <a:extLst>
                    <a:ext uri="{9D8B030D-6E8A-4147-A177-3AD203B41FA5}">
                      <a16:colId xmlns:a16="http://schemas.microsoft.com/office/drawing/2014/main" val="2641541447"/>
                    </a:ext>
                  </a:extLst>
                </a:gridCol>
              </a:tblGrid>
              <a:tr h="108037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#</a:t>
                      </a:r>
                      <a:endParaRPr lang="en-US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Message Example</a:t>
                      </a:r>
                      <a:endParaRPr lang="en-US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More Information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7147894"/>
                  </a:ext>
                </a:extLst>
              </a:tr>
              <a:tr h="84099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"UserId": "b9e5dcdd-dae2-4b1c-a991-f74aae042814",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"Id": "a2fbc6c0-07cf-4536-a1f5-fc9ede9fec07",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"CreationDate": "2023-03-05T13:43:13.8898923Z"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Exchange: eshop_event_bus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Routing key: Routing key: OrderStartedIntegrationEvent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Data: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id: Just Unique ID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7721830"/>
                  </a:ext>
                </a:extLst>
              </a:tr>
              <a:tr h="1109968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"OrderId": 31,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"OrderStatus": "submitted",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"BuyerName": "alice",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"Id": "cca359ec-15b0-4a9d-b5fd-44f896f49570",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"CreationDate": "2023-03-05T13:43:15.7845974Z"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Exchange: eshop_event_bus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Routing key: OrderStatusChangedToSubmittedIntegrationEvent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Data: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id: Just Unique ID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8063944"/>
                  </a:ext>
                </a:extLst>
              </a:tr>
              <a:tr h="124871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"OrderId": 51,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"OrderStatus": "stockconfirmed",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"BuyerName": "alice",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"Id": "cca155c0-4480-4c93-a763-910e54218040",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"CreationDate": "2023-03-05T17:07:35.6306122Z"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Exchange: eshop_event_bus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Routing key: OrderStatusChangedToStockConfirmedIntegrationEvent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4590051"/>
                  </a:ext>
                </a:extLst>
              </a:tr>
              <a:tr h="2061370">
                <a:tc>
                  <a:txBody>
                    <a:bodyPr/>
                    <a:lstStyle/>
                    <a:p>
                      <a:pPr rtl="1"/>
                      <a:r>
                        <a:rPr lang="he-IL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  <a:b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"OrderId": 31,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"OrderStatus": "awaitingvalidation",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"BuyerName": "alice",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"OrderStockItems": [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  {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    "ProductId": 1,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    "Units": 1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  }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],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"Id": "1f07939c-8ad2-404b-963f-efe02cb6615a",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  "CreationDate": 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2023-03-05T14:27:28.8042812Z"</a:t>
                      </a: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Exchange: eshop_event_bus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b="1">
                          <a:solidFill>
                            <a:schemeClr val="tx1"/>
                          </a:solidFill>
                          <a:effectLst/>
                        </a:rPr>
                        <a:t>Routing key: OrderStatusChangedToAwaitingValidationIntegrationEvent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516661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1457300" y="265230"/>
            <a:ext cx="4598442" cy="50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93538" tIns="25392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2.Output Messages examples of Ordering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1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Test Case Example</a:t>
            </a:r>
            <a:endParaRPr lang="en-US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76011"/>
              </p:ext>
            </p:extLst>
          </p:nvPr>
        </p:nvGraphicFramePr>
        <p:xfrm>
          <a:off x="-1" y="820611"/>
          <a:ext cx="12191999" cy="4462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6028">
                  <a:extLst>
                    <a:ext uri="{9D8B030D-6E8A-4147-A177-3AD203B41FA5}">
                      <a16:colId xmlns:a16="http://schemas.microsoft.com/office/drawing/2014/main" val="3056867815"/>
                    </a:ext>
                  </a:extLst>
                </a:gridCol>
                <a:gridCol w="4697350">
                  <a:extLst>
                    <a:ext uri="{9D8B030D-6E8A-4147-A177-3AD203B41FA5}">
                      <a16:colId xmlns:a16="http://schemas.microsoft.com/office/drawing/2014/main" val="2639102396"/>
                    </a:ext>
                  </a:extLst>
                </a:gridCol>
                <a:gridCol w="1264258">
                  <a:extLst>
                    <a:ext uri="{9D8B030D-6E8A-4147-A177-3AD203B41FA5}">
                      <a16:colId xmlns:a16="http://schemas.microsoft.com/office/drawing/2014/main" val="3229191123"/>
                    </a:ext>
                  </a:extLst>
                </a:gridCol>
                <a:gridCol w="2154803">
                  <a:extLst>
                    <a:ext uri="{9D8B030D-6E8A-4147-A177-3AD203B41FA5}">
                      <a16:colId xmlns:a16="http://schemas.microsoft.com/office/drawing/2014/main" val="1223863538"/>
                    </a:ext>
                  </a:extLst>
                </a:gridCol>
                <a:gridCol w="3119560">
                  <a:extLst>
                    <a:ext uri="{9D8B030D-6E8A-4147-A177-3AD203B41FA5}">
                      <a16:colId xmlns:a16="http://schemas.microsoft.com/office/drawing/2014/main" val="3874634380"/>
                    </a:ext>
                  </a:extLst>
                </a:gridCol>
              </a:tblGrid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TC ID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TC001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1825039180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UUT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Ordering Micro Service (MS)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1286488472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TARGET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Checking creating normal order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2077230836"/>
                  </a:ext>
                </a:extLst>
              </a:tr>
              <a:tr h="2407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TC NAME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effectLst/>
                        </a:rPr>
                        <a:t>test_create_order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373087034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DATE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05.03.2023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2791397617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Requirement cover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OR 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532191117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Pre-conditions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Docker containers: Ordering API ,SQLData,Identety, RabbitMQ  are runnig and they all working properly.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1108154883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Basket Simulator is working properly.RabbitMQ queues are clean.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1234416589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Version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RabbitMQ 3.11.10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2938086139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Author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Artsyom Sharametsieu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304770135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Priority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3798497855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Status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In progress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4209933679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Platform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Docker 4.17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2235325892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Cicle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317055788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Step numbers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1536256883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Step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Step description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Expected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Fail/Passed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ctr"/>
                </a:tc>
                <a:extLst>
                  <a:ext uri="{0D108BD9-81ED-4DB2-BD59-A6C34878D82A}">
                    <a16:rowId xmlns:a16="http://schemas.microsoft.com/office/drawing/2014/main" val="781983281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Basket Simulator sends message to RabbitMQ Ordering queue to create order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Ordering queue got message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2166344627"/>
                  </a:ext>
                </a:extLst>
              </a:tr>
              <a:tr h="22926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Validate order creation in DB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Order created in DB with status 1 (submitted)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2" marR="5462" marT="5462" marB="0" anchor="b"/>
                </a:tc>
                <a:extLst>
                  <a:ext uri="{0D108BD9-81ED-4DB2-BD59-A6C34878D82A}">
                    <a16:rowId xmlns:a16="http://schemas.microsoft.com/office/drawing/2014/main" val="295675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72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88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6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2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6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726" y="1122496"/>
            <a:ext cx="435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2060"/>
                </a:solidFill>
              </a:rPr>
              <a:t>1. Working with RabbitMQ</a:t>
            </a: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726" y="1607300"/>
            <a:ext cx="387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2060"/>
                </a:solidFill>
              </a:rPr>
              <a:t>2. Working with Docker</a:t>
            </a: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726" y="2048480"/>
            <a:ext cx="353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2060"/>
                </a:solidFill>
              </a:rPr>
              <a:t>3. Skills to write tests</a:t>
            </a: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726" y="2918299"/>
            <a:ext cx="5662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2060"/>
                </a:solidFill>
              </a:rPr>
              <a:t>5. Creativity in finding for solutions</a:t>
            </a: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726" y="2515535"/>
            <a:ext cx="9682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2060"/>
                </a:solidFill>
              </a:rPr>
              <a:t>4. Understanding what is microservice and what is simulator</a:t>
            </a: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9059" y="71557"/>
            <a:ext cx="9602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chemeClr val="accent1"/>
                </a:solidFill>
              </a:rPr>
              <a:t>What did I learned or improved</a:t>
            </a:r>
            <a:r>
              <a:rPr lang="en-US" sz="4800" b="1" smtClean="0">
                <a:solidFill>
                  <a:schemeClr val="accent1"/>
                </a:solidFill>
              </a:rPr>
              <a:t>?</a:t>
            </a:r>
            <a:endParaRPr lang="en-US" sz="48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97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76" y="1509125"/>
            <a:ext cx="3050207" cy="4231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0625" y="206735"/>
            <a:ext cx="5865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</a:rPr>
              <a:t>Thank you for </a:t>
            </a:r>
            <a:r>
              <a:rPr lang="en-US" sz="4400" smtClean="0">
                <a:solidFill>
                  <a:schemeClr val="accent1"/>
                </a:solidFill>
              </a:rPr>
              <a:t>listening</a:t>
            </a:r>
            <a:endParaRPr lang="en-US" sz="4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92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01AB-E5C6-B344-49A1-D5B3F9BFD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"/>
          <a:stretch/>
        </p:blipFill>
        <p:spPr bwMode="auto">
          <a:xfrm>
            <a:off x="1321221" y="1398897"/>
            <a:ext cx="9323540" cy="476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3CE14-76C4-1E20-8F16-13903BA61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err="1"/>
              <a:t>eShop</a:t>
            </a:r>
            <a:r>
              <a:rPr lang="en-IL" sz="540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705018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4DEF27-9CC9-D675-B43B-4B104F77B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73250" y="5522"/>
            <a:ext cx="11573197" cy="724247"/>
          </a:xfrm>
        </p:spPr>
        <p:txBody>
          <a:bodyPr/>
          <a:lstStyle/>
          <a:p>
            <a:r>
              <a:rPr lang="en-US" sz="4800">
                <a:solidFill>
                  <a:schemeClr val="accent1"/>
                </a:solidFill>
              </a:rPr>
              <a:t>Unit Under Test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E5C716-F951-8B82-45AE-442320C2BECF}"/>
              </a:ext>
            </a:extLst>
          </p:cNvPr>
          <p:cNvGrpSpPr/>
          <p:nvPr/>
        </p:nvGrpSpPr>
        <p:grpSpPr>
          <a:xfrm>
            <a:off x="632871" y="1856095"/>
            <a:ext cx="10926258" cy="4309050"/>
            <a:chOff x="169372" y="1808639"/>
            <a:chExt cx="11693061" cy="477276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595172-2F71-E100-C0FB-9B9676EC44F2}"/>
                </a:ext>
              </a:extLst>
            </p:cNvPr>
            <p:cNvSpPr/>
            <p:nvPr/>
          </p:nvSpPr>
          <p:spPr>
            <a:xfrm>
              <a:off x="2788432" y="2172725"/>
              <a:ext cx="4217626" cy="3200400"/>
            </a:xfrm>
            <a:prstGeom prst="roundRect">
              <a:avLst/>
            </a:prstGeom>
            <a:noFill/>
            <a:ln w="47625">
              <a:solidFill>
                <a:srgbClr val="05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99B1AA4-340B-935F-7AAA-9B41D2849204}"/>
                </a:ext>
              </a:extLst>
            </p:cNvPr>
            <p:cNvGrpSpPr/>
            <p:nvPr/>
          </p:nvGrpSpPr>
          <p:grpSpPr>
            <a:xfrm>
              <a:off x="3270356" y="3935695"/>
              <a:ext cx="1593996" cy="1218236"/>
              <a:chOff x="918762" y="1529273"/>
              <a:chExt cx="1834745" cy="138587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6B55A58-4349-D979-25C3-F575EFAA00F1}"/>
                  </a:ext>
                </a:extLst>
              </p:cNvPr>
              <p:cNvGrpSpPr/>
              <p:nvPr/>
            </p:nvGrpSpPr>
            <p:grpSpPr>
              <a:xfrm>
                <a:off x="1040827" y="1529273"/>
                <a:ext cx="1604599" cy="1126451"/>
                <a:chOff x="2015558" y="880076"/>
                <a:chExt cx="1177445" cy="72000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2DBFF20-B539-E4C5-01CB-876E3F68CB18}"/>
                    </a:ext>
                  </a:extLst>
                </p:cNvPr>
                <p:cNvSpPr/>
                <p:nvPr/>
              </p:nvSpPr>
              <p:spPr>
                <a:xfrm>
                  <a:off x="2079322" y="989556"/>
                  <a:ext cx="1039660" cy="501041"/>
                </a:xfrm>
                <a:prstGeom prst="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0" name="Hexagon 19">
                  <a:extLst>
                    <a:ext uri="{FF2B5EF4-FFF2-40B4-BE49-F238E27FC236}">
                      <a16:creationId xmlns:a16="http://schemas.microsoft.com/office/drawing/2014/main" id="{3091BB5B-AB71-F080-FC60-CE41EB642790}"/>
                    </a:ext>
                  </a:extLst>
                </p:cNvPr>
                <p:cNvSpPr/>
                <p:nvPr/>
              </p:nvSpPr>
              <p:spPr>
                <a:xfrm>
                  <a:off x="2365151" y="1042076"/>
                  <a:ext cx="468000" cy="394151"/>
                </a:xfrm>
                <a:prstGeom prst="hexagon">
                  <a:avLst/>
                </a:prstGeom>
                <a:solidFill>
                  <a:srgbClr val="92D051"/>
                </a:solidFill>
                <a:ln>
                  <a:solidFill>
                    <a:srgbClr val="92D05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220D19E1-FC22-209D-AFB7-7932574695F8}"/>
                    </a:ext>
                  </a:extLst>
                </p:cNvPr>
                <p:cNvSpPr/>
                <p:nvPr/>
              </p:nvSpPr>
              <p:spPr>
                <a:xfrm>
                  <a:off x="3055216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50D3C551-2B94-4206-1F23-C9374E76017A}"/>
                    </a:ext>
                  </a:extLst>
                </p:cNvPr>
                <p:cNvSpPr/>
                <p:nvPr/>
              </p:nvSpPr>
              <p:spPr>
                <a:xfrm>
                  <a:off x="2015558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0FCE90-3E4A-6897-D83B-2888CB6330DC}"/>
                  </a:ext>
                </a:extLst>
              </p:cNvPr>
              <p:cNvSpPr txBox="1"/>
              <p:nvPr/>
            </p:nvSpPr>
            <p:spPr>
              <a:xfrm>
                <a:off x="918762" y="2607369"/>
                <a:ext cx="1834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/>
                  <a:t>Ordering API</a:t>
                </a:r>
                <a:endParaRPr lang="en-IL" sz="140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5176044-DFF1-0ED8-25ED-4B30FBA35BB8}"/>
                </a:ext>
              </a:extLst>
            </p:cNvPr>
            <p:cNvGrpSpPr/>
            <p:nvPr/>
          </p:nvGrpSpPr>
          <p:grpSpPr>
            <a:xfrm>
              <a:off x="2969313" y="2368939"/>
              <a:ext cx="2294071" cy="1248978"/>
              <a:chOff x="2888949" y="659458"/>
              <a:chExt cx="2640556" cy="142084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50E133F-9957-4423-298D-97037DD43166}"/>
                  </a:ext>
                </a:extLst>
              </p:cNvPr>
              <p:cNvGrpSpPr/>
              <p:nvPr/>
            </p:nvGrpSpPr>
            <p:grpSpPr>
              <a:xfrm>
                <a:off x="3357525" y="659458"/>
                <a:ext cx="1604599" cy="1126451"/>
                <a:chOff x="2015558" y="880076"/>
                <a:chExt cx="1177445" cy="720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7835F3-D107-261E-FF90-57186C95B6A7}"/>
                    </a:ext>
                  </a:extLst>
                </p:cNvPr>
                <p:cNvSpPr/>
                <p:nvPr/>
              </p:nvSpPr>
              <p:spPr>
                <a:xfrm>
                  <a:off x="2079322" y="989556"/>
                  <a:ext cx="1039660" cy="501041"/>
                </a:xfrm>
                <a:prstGeom prst="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5" name="Hexagon 24">
                  <a:extLst>
                    <a:ext uri="{FF2B5EF4-FFF2-40B4-BE49-F238E27FC236}">
                      <a16:creationId xmlns:a16="http://schemas.microsoft.com/office/drawing/2014/main" id="{F1B119B2-B78D-93AE-9FF8-B8B0CE9568BD}"/>
                    </a:ext>
                  </a:extLst>
                </p:cNvPr>
                <p:cNvSpPr/>
                <p:nvPr/>
              </p:nvSpPr>
              <p:spPr>
                <a:xfrm>
                  <a:off x="2365151" y="1042076"/>
                  <a:ext cx="468000" cy="394151"/>
                </a:xfrm>
                <a:prstGeom prst="hexagon">
                  <a:avLst/>
                </a:prstGeom>
                <a:solidFill>
                  <a:srgbClr val="92D051"/>
                </a:solidFill>
                <a:ln>
                  <a:solidFill>
                    <a:srgbClr val="92D05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89077988-73A1-0FC5-529C-4A4A0F979745}"/>
                    </a:ext>
                  </a:extLst>
                </p:cNvPr>
                <p:cNvSpPr/>
                <p:nvPr/>
              </p:nvSpPr>
              <p:spPr>
                <a:xfrm>
                  <a:off x="3055216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21ECE483-2A68-250B-7DBC-C65019F4CD32}"/>
                    </a:ext>
                  </a:extLst>
                </p:cNvPr>
                <p:cNvSpPr/>
                <p:nvPr/>
              </p:nvSpPr>
              <p:spPr>
                <a:xfrm>
                  <a:off x="2015558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47CCC1-38BB-FF7C-AC95-20AC05DE6B29}"/>
                  </a:ext>
                </a:extLst>
              </p:cNvPr>
              <p:cNvSpPr txBox="1"/>
              <p:nvPr/>
            </p:nvSpPr>
            <p:spPr>
              <a:xfrm>
                <a:off x="2888949" y="1772526"/>
                <a:ext cx="2640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/>
                  <a:t>Ordering Background Tasks</a:t>
                </a:r>
                <a:endParaRPr lang="en-IL" sz="14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7CC366-8112-F5C4-5376-7F9B07BB20E2}"/>
                </a:ext>
              </a:extLst>
            </p:cNvPr>
            <p:cNvGrpSpPr/>
            <p:nvPr/>
          </p:nvGrpSpPr>
          <p:grpSpPr>
            <a:xfrm>
              <a:off x="5437486" y="3024070"/>
              <a:ext cx="1593996" cy="1479449"/>
              <a:chOff x="2972193" y="1215025"/>
              <a:chExt cx="1834745" cy="1683030"/>
            </a:xfrm>
          </p:grpSpPr>
          <p:pic>
            <p:nvPicPr>
              <p:cNvPr id="33" name="Graphic 32" descr="Database with solid fill">
                <a:extLst>
                  <a:ext uri="{FF2B5EF4-FFF2-40B4-BE49-F238E27FC236}">
                    <a16:creationId xmlns:a16="http://schemas.microsoft.com/office/drawing/2014/main" id="{6BB046BF-4E8A-375C-DBD3-4AF958552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47314" y="1215025"/>
                <a:ext cx="1502277" cy="1502277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8968C-E931-8AEB-1662-A2FA19AA4F04}"/>
                  </a:ext>
                </a:extLst>
              </p:cNvPr>
              <p:cNvSpPr txBox="1"/>
              <p:nvPr/>
            </p:nvSpPr>
            <p:spPr>
              <a:xfrm>
                <a:off x="2972193" y="2590278"/>
                <a:ext cx="1834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/>
                  <a:t>SQL Server database</a:t>
                </a:r>
                <a:endParaRPr lang="en-IL" sz="1400"/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9428F1-39AE-7A3F-6C8D-5F26B0D1BAB8}"/>
                </a:ext>
              </a:extLst>
            </p:cNvPr>
            <p:cNvCxnSpPr>
              <a:endCxn id="33" idx="1"/>
            </p:cNvCxnSpPr>
            <p:nvPr/>
          </p:nvCxnSpPr>
          <p:spPr>
            <a:xfrm>
              <a:off x="4864351" y="2862764"/>
              <a:ext cx="725278" cy="821587"/>
            </a:xfrm>
            <a:prstGeom prst="straightConnector1">
              <a:avLst/>
            </a:prstGeom>
            <a:ln w="15875">
              <a:solidFill>
                <a:srgbClr val="05B050">
                  <a:alpha val="9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2B35BFC-0450-3D71-EF55-ABCB747D0F5F}"/>
                </a:ext>
              </a:extLst>
            </p:cNvPr>
            <p:cNvCxnSpPr>
              <a:endCxn id="33" idx="1"/>
            </p:cNvCxnSpPr>
            <p:nvPr/>
          </p:nvCxnSpPr>
          <p:spPr>
            <a:xfrm flipV="1">
              <a:off x="4864351" y="3684350"/>
              <a:ext cx="725278" cy="717597"/>
            </a:xfrm>
            <a:prstGeom prst="straightConnector1">
              <a:avLst/>
            </a:prstGeom>
            <a:ln w="15875">
              <a:solidFill>
                <a:srgbClr val="05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95C032D-6EE9-B848-7C96-3FD73A0587F8}"/>
                </a:ext>
              </a:extLst>
            </p:cNvPr>
            <p:cNvSpPr/>
            <p:nvPr/>
          </p:nvSpPr>
          <p:spPr>
            <a:xfrm>
              <a:off x="8785793" y="2172726"/>
              <a:ext cx="2997198" cy="72528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B7C6280-49E4-C3BC-32C7-EB5A24B14DAB}"/>
                </a:ext>
              </a:extLst>
            </p:cNvPr>
            <p:cNvGrpSpPr/>
            <p:nvPr/>
          </p:nvGrpSpPr>
          <p:grpSpPr>
            <a:xfrm>
              <a:off x="9099853" y="2322178"/>
              <a:ext cx="637277" cy="428502"/>
              <a:chOff x="9518748" y="3785599"/>
              <a:chExt cx="1604599" cy="1126451"/>
            </a:xfrm>
            <a:solidFill>
              <a:srgbClr val="C00000"/>
            </a:solidFill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4B3CB04-A7A8-ACA3-2DEC-42DC88279B57}"/>
                  </a:ext>
                </a:extLst>
              </p:cNvPr>
              <p:cNvSpPr/>
              <p:nvPr/>
            </p:nvSpPr>
            <p:spPr>
              <a:xfrm>
                <a:off x="9605644" y="3956882"/>
                <a:ext cx="1416828" cy="78388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3C726D81-FB43-7D3C-FCEC-30D1EF5ED534}"/>
                  </a:ext>
                </a:extLst>
              </p:cNvPr>
              <p:cNvSpPr/>
              <p:nvPr/>
            </p:nvSpPr>
            <p:spPr>
              <a:xfrm>
                <a:off x="9995166" y="4039050"/>
                <a:ext cx="637781" cy="616655"/>
              </a:xfrm>
              <a:prstGeom prst="hexagon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3C17EB4-7270-37A7-C9A2-A1C3A6471553}"/>
                  </a:ext>
                </a:extLst>
              </p:cNvPr>
              <p:cNvSpPr/>
              <p:nvPr/>
            </p:nvSpPr>
            <p:spPr>
              <a:xfrm>
                <a:off x="10935574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52699672-C357-5BA3-EE11-9E91A125B11E}"/>
                  </a:ext>
                </a:extLst>
              </p:cNvPr>
              <p:cNvSpPr/>
              <p:nvPr/>
            </p:nvSpPr>
            <p:spPr>
              <a:xfrm>
                <a:off x="9518748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</p:grpSp>
        <p:pic>
          <p:nvPicPr>
            <p:cNvPr id="50" name="Graphic 49" descr="Database with solid fill">
              <a:extLst>
                <a:ext uri="{FF2B5EF4-FFF2-40B4-BE49-F238E27FC236}">
                  <a16:creationId xmlns:a16="http://schemas.microsoft.com/office/drawing/2014/main" id="{C745E29F-E240-8A81-E952-F24A24E64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937445" y="2173785"/>
              <a:ext cx="697771" cy="69115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F7168-9267-57F5-120D-9C7B3FD3D375}"/>
                </a:ext>
              </a:extLst>
            </p:cNvPr>
            <p:cNvSpPr txBox="1"/>
            <p:nvPr/>
          </p:nvSpPr>
          <p:spPr>
            <a:xfrm>
              <a:off x="10460084" y="2289487"/>
              <a:ext cx="1322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1400"/>
                <a:t>SQL Server database</a:t>
              </a:r>
              <a:endParaRPr lang="en-IL" sz="140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7CB78E0A-49ED-B3E3-FE90-2571797EAE69}"/>
                </a:ext>
              </a:extLst>
            </p:cNvPr>
            <p:cNvSpPr txBox="1"/>
            <p:nvPr/>
          </p:nvSpPr>
          <p:spPr>
            <a:xfrm>
              <a:off x="8783064" y="1808639"/>
              <a:ext cx="30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/>
                <a:t>Identity Microservice</a:t>
              </a:r>
            </a:p>
          </p:txBody>
        </p: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042FFC29-AA1B-A84F-A402-1D13B6E19AEC}"/>
                </a:ext>
              </a:extLst>
            </p:cNvPr>
            <p:cNvGrpSpPr/>
            <p:nvPr/>
          </p:nvGrpSpPr>
          <p:grpSpPr>
            <a:xfrm>
              <a:off x="9078764" y="3553866"/>
              <a:ext cx="637277" cy="428502"/>
              <a:chOff x="9518748" y="3785599"/>
              <a:chExt cx="1604599" cy="1126451"/>
            </a:xfrm>
            <a:solidFill>
              <a:srgbClr val="001F60"/>
            </a:solidFill>
          </p:grpSpPr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ACDDAAE0-D787-9F98-EB67-21B0DE55C967}"/>
                  </a:ext>
                </a:extLst>
              </p:cNvPr>
              <p:cNvSpPr/>
              <p:nvPr/>
            </p:nvSpPr>
            <p:spPr>
              <a:xfrm>
                <a:off x="9605644" y="3956882"/>
                <a:ext cx="1416828" cy="78388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47" name="Hexagon 1046">
                <a:extLst>
                  <a:ext uri="{FF2B5EF4-FFF2-40B4-BE49-F238E27FC236}">
                    <a16:creationId xmlns:a16="http://schemas.microsoft.com/office/drawing/2014/main" id="{866C2D25-E014-7197-6CF1-F3FDA987DF5F}"/>
                  </a:ext>
                </a:extLst>
              </p:cNvPr>
              <p:cNvSpPr/>
              <p:nvPr/>
            </p:nvSpPr>
            <p:spPr>
              <a:xfrm>
                <a:off x="9995166" y="4039050"/>
                <a:ext cx="637781" cy="616655"/>
              </a:xfrm>
              <a:prstGeom prst="hexagon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48" name="Rounded Rectangle 1047">
                <a:extLst>
                  <a:ext uri="{FF2B5EF4-FFF2-40B4-BE49-F238E27FC236}">
                    <a16:creationId xmlns:a16="http://schemas.microsoft.com/office/drawing/2014/main" id="{FC601F6B-56CB-2DBF-97D6-F334C1A48480}"/>
                  </a:ext>
                </a:extLst>
              </p:cNvPr>
              <p:cNvSpPr/>
              <p:nvPr/>
            </p:nvSpPr>
            <p:spPr>
              <a:xfrm>
                <a:off x="10935574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49" name="Rounded Rectangle 1048">
                <a:extLst>
                  <a:ext uri="{FF2B5EF4-FFF2-40B4-BE49-F238E27FC236}">
                    <a16:creationId xmlns:a16="http://schemas.microsoft.com/office/drawing/2014/main" id="{1C35C565-8EF0-A815-492C-5936DFE1088D}"/>
                  </a:ext>
                </a:extLst>
              </p:cNvPr>
              <p:cNvSpPr/>
              <p:nvPr/>
            </p:nvSpPr>
            <p:spPr>
              <a:xfrm>
                <a:off x="9518748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</p:grpSp>
        <p:pic>
          <p:nvPicPr>
            <p:cNvPr id="1050" name="Graphic 1049" descr="Database with solid fill">
              <a:extLst>
                <a:ext uri="{FF2B5EF4-FFF2-40B4-BE49-F238E27FC236}">
                  <a16:creationId xmlns:a16="http://schemas.microsoft.com/office/drawing/2014/main" id="{9CC0D990-A854-9FBE-7BC1-5814142E5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916356" y="3395237"/>
              <a:ext cx="697771" cy="691158"/>
            </a:xfrm>
            <a:prstGeom prst="rect">
              <a:avLst/>
            </a:prstGeom>
          </p:spPr>
        </p:pic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FAA5A3AF-47F8-2508-81CA-19EC45EB1E2B}"/>
                </a:ext>
              </a:extLst>
            </p:cNvPr>
            <p:cNvSpPr txBox="1"/>
            <p:nvPr/>
          </p:nvSpPr>
          <p:spPr>
            <a:xfrm>
              <a:off x="10438995" y="3508042"/>
              <a:ext cx="1322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1400"/>
                <a:t>SQL Server database</a:t>
              </a:r>
              <a:endParaRPr lang="en-IL" sz="1400"/>
            </a:p>
          </p:txBody>
        </p:sp>
        <p:sp>
          <p:nvSpPr>
            <p:cNvPr id="1059" name="Rounded Rectangle 1058">
              <a:extLst>
                <a:ext uri="{FF2B5EF4-FFF2-40B4-BE49-F238E27FC236}">
                  <a16:creationId xmlns:a16="http://schemas.microsoft.com/office/drawing/2014/main" id="{FFA4B7B5-B2BE-67AE-F584-7CE915180266}"/>
                </a:ext>
              </a:extLst>
            </p:cNvPr>
            <p:cNvSpPr/>
            <p:nvPr/>
          </p:nvSpPr>
          <p:spPr>
            <a:xfrm>
              <a:off x="8785793" y="3413633"/>
              <a:ext cx="2997198" cy="72528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096D50F5-F7D9-727C-76D6-4E8C63296249}"/>
                </a:ext>
              </a:extLst>
            </p:cNvPr>
            <p:cNvSpPr txBox="1"/>
            <p:nvPr/>
          </p:nvSpPr>
          <p:spPr>
            <a:xfrm>
              <a:off x="8783064" y="3052542"/>
              <a:ext cx="3016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/>
                <a:t>Catalog Microservice</a:t>
              </a:r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091B775E-1074-9B85-8901-3FE3368F3E40}"/>
                </a:ext>
              </a:extLst>
            </p:cNvPr>
            <p:cNvGrpSpPr/>
            <p:nvPr/>
          </p:nvGrpSpPr>
          <p:grpSpPr>
            <a:xfrm>
              <a:off x="9097915" y="4785555"/>
              <a:ext cx="637277" cy="428502"/>
              <a:chOff x="9518748" y="3785599"/>
              <a:chExt cx="1604599" cy="1126451"/>
            </a:xfrm>
            <a:solidFill>
              <a:srgbClr val="0179D6"/>
            </a:solidFill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8FC9A050-B291-1FD6-F280-37718ADB7237}"/>
                  </a:ext>
                </a:extLst>
              </p:cNvPr>
              <p:cNvSpPr/>
              <p:nvPr/>
            </p:nvSpPr>
            <p:spPr>
              <a:xfrm>
                <a:off x="9605644" y="3956882"/>
                <a:ext cx="1416828" cy="78388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54" name="Hexagon 1053">
                <a:extLst>
                  <a:ext uri="{FF2B5EF4-FFF2-40B4-BE49-F238E27FC236}">
                    <a16:creationId xmlns:a16="http://schemas.microsoft.com/office/drawing/2014/main" id="{702CAFC5-A955-5BE3-7463-AA2326077032}"/>
                  </a:ext>
                </a:extLst>
              </p:cNvPr>
              <p:cNvSpPr/>
              <p:nvPr/>
            </p:nvSpPr>
            <p:spPr>
              <a:xfrm>
                <a:off x="9995166" y="4039050"/>
                <a:ext cx="637781" cy="616655"/>
              </a:xfrm>
              <a:prstGeom prst="hexagon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55" name="Rounded Rectangle 1054">
                <a:extLst>
                  <a:ext uri="{FF2B5EF4-FFF2-40B4-BE49-F238E27FC236}">
                    <a16:creationId xmlns:a16="http://schemas.microsoft.com/office/drawing/2014/main" id="{7978E7E5-3B24-6301-AD22-1287888A0C2E}"/>
                  </a:ext>
                </a:extLst>
              </p:cNvPr>
              <p:cNvSpPr/>
              <p:nvPr/>
            </p:nvSpPr>
            <p:spPr>
              <a:xfrm>
                <a:off x="10935574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56" name="Rounded Rectangle 1055">
                <a:extLst>
                  <a:ext uri="{FF2B5EF4-FFF2-40B4-BE49-F238E27FC236}">
                    <a16:creationId xmlns:a16="http://schemas.microsoft.com/office/drawing/2014/main" id="{9380A3EC-FD4A-B3EC-57CE-13ABB43AF6F7}"/>
                  </a:ext>
                </a:extLst>
              </p:cNvPr>
              <p:cNvSpPr/>
              <p:nvPr/>
            </p:nvSpPr>
            <p:spPr>
              <a:xfrm>
                <a:off x="9518748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</p:grpSp>
        <p:pic>
          <p:nvPicPr>
            <p:cNvPr id="1057" name="Graphic 1056" descr="Database with solid fill">
              <a:extLst>
                <a:ext uri="{FF2B5EF4-FFF2-40B4-BE49-F238E27FC236}">
                  <a16:creationId xmlns:a16="http://schemas.microsoft.com/office/drawing/2014/main" id="{4E3CB339-5C17-6806-6EAD-CEC890CA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935507" y="4616690"/>
              <a:ext cx="697771" cy="691158"/>
            </a:xfrm>
            <a:prstGeom prst="rect">
              <a:avLst/>
            </a:prstGeom>
          </p:spPr>
        </p:pic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DB493A27-F334-DDE9-E787-248723490E17}"/>
                </a:ext>
              </a:extLst>
            </p:cNvPr>
            <p:cNvSpPr txBox="1"/>
            <p:nvPr/>
          </p:nvSpPr>
          <p:spPr>
            <a:xfrm>
              <a:off x="10458146" y="4644710"/>
              <a:ext cx="13229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1400"/>
                <a:t>SQL Server database +n Redis</a:t>
              </a:r>
              <a:endParaRPr lang="en-IL" sz="1400"/>
            </a:p>
          </p:txBody>
        </p:sp>
        <p:sp>
          <p:nvSpPr>
            <p:cNvPr id="1060" name="Rounded Rectangle 1059">
              <a:extLst>
                <a:ext uri="{FF2B5EF4-FFF2-40B4-BE49-F238E27FC236}">
                  <a16:creationId xmlns:a16="http://schemas.microsoft.com/office/drawing/2014/main" id="{65CBB531-9203-6ECB-A775-39BB1C963733}"/>
                </a:ext>
              </a:extLst>
            </p:cNvPr>
            <p:cNvSpPr/>
            <p:nvPr/>
          </p:nvSpPr>
          <p:spPr>
            <a:xfrm>
              <a:off x="8785793" y="4647837"/>
              <a:ext cx="2997198" cy="72528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692BF3AA-47FD-06A7-0B49-8363620CB586}"/>
                </a:ext>
              </a:extLst>
            </p:cNvPr>
            <p:cNvSpPr txBox="1"/>
            <p:nvPr/>
          </p:nvSpPr>
          <p:spPr>
            <a:xfrm>
              <a:off x="8783064" y="4296444"/>
              <a:ext cx="30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/>
                <a:t>Basket Microservice</a:t>
              </a:r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A61AE3BD-702B-B447-2C36-5E2422E72831}"/>
                </a:ext>
              </a:extLst>
            </p:cNvPr>
            <p:cNvSpPr txBox="1"/>
            <p:nvPr/>
          </p:nvSpPr>
          <p:spPr>
            <a:xfrm>
              <a:off x="2788433" y="1808639"/>
              <a:ext cx="4217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 u="sng"/>
                <a:t>Ordering Service</a:t>
              </a:r>
              <a:endParaRPr lang="en-IL" sz="1600"/>
            </a:p>
          </p:txBody>
        </p:sp>
        <p:sp>
          <p:nvSpPr>
            <p:cNvPr id="1098" name="Rounded Rectangle 1097">
              <a:extLst>
                <a:ext uri="{FF2B5EF4-FFF2-40B4-BE49-F238E27FC236}">
                  <a16:creationId xmlns:a16="http://schemas.microsoft.com/office/drawing/2014/main" id="{CAD4FAAB-214E-2710-0CCF-EF4521E64978}"/>
                </a:ext>
              </a:extLst>
            </p:cNvPr>
            <p:cNvSpPr/>
            <p:nvPr/>
          </p:nvSpPr>
          <p:spPr>
            <a:xfrm>
              <a:off x="169372" y="2172725"/>
              <a:ext cx="2064566" cy="319747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8718E0AD-471D-31EF-4393-B8762101C208}"/>
                </a:ext>
              </a:extLst>
            </p:cNvPr>
            <p:cNvSpPr txBox="1"/>
            <p:nvPr/>
          </p:nvSpPr>
          <p:spPr>
            <a:xfrm>
              <a:off x="169372" y="1808639"/>
              <a:ext cx="2064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/>
                <a:t>GUI</a:t>
              </a:r>
              <a:endParaRPr lang="en-IL" sz="1600"/>
            </a:p>
          </p:txBody>
        </p:sp>
        <p:pic>
          <p:nvPicPr>
            <p:cNvPr id="1100" name="Picture 1099">
              <a:extLst>
                <a:ext uri="{FF2B5EF4-FFF2-40B4-BE49-F238E27FC236}">
                  <a16:creationId xmlns:a16="http://schemas.microsoft.com/office/drawing/2014/main" id="{1C631214-B2E9-FC20-FCE6-F6398887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8308" y="2547814"/>
              <a:ext cx="1689100" cy="1054100"/>
            </a:xfrm>
            <a:prstGeom prst="rect">
              <a:avLst/>
            </a:prstGeom>
          </p:spPr>
        </p:pic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DECBD89C-531B-F751-195B-7E636E90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3850" y="3884855"/>
              <a:ext cx="609600" cy="1244600"/>
            </a:xfrm>
            <a:prstGeom prst="rect">
              <a:avLst/>
            </a:prstGeom>
          </p:spPr>
        </p:pic>
        <p:cxnSp>
          <p:nvCxnSpPr>
            <p:cNvPr id="1102" name="Straight Arrow Connector 1101">
              <a:extLst>
                <a:ext uri="{FF2B5EF4-FFF2-40B4-BE49-F238E27FC236}">
                  <a16:creationId xmlns:a16="http://schemas.microsoft.com/office/drawing/2014/main" id="{68595CBB-927F-9B52-F6EF-E07C63865AD7}"/>
                </a:ext>
              </a:extLst>
            </p:cNvPr>
            <p:cNvCxnSpPr>
              <a:cxnSpLocks/>
              <a:stCxn id="1098" idx="3"/>
              <a:endCxn id="7" idx="1"/>
            </p:cNvCxnSpPr>
            <p:nvPr/>
          </p:nvCxnSpPr>
          <p:spPr>
            <a:xfrm>
              <a:off x="2233938" y="3771464"/>
              <a:ext cx="554494" cy="1461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9" name="Rounded Rectangle 1108">
              <a:extLst>
                <a:ext uri="{FF2B5EF4-FFF2-40B4-BE49-F238E27FC236}">
                  <a16:creationId xmlns:a16="http://schemas.microsoft.com/office/drawing/2014/main" id="{0B326EAA-3FDC-6155-1C66-0866B77A064B}"/>
                </a:ext>
              </a:extLst>
            </p:cNvPr>
            <p:cNvSpPr/>
            <p:nvPr/>
          </p:nvSpPr>
          <p:spPr>
            <a:xfrm rot="16200000">
              <a:off x="6284922" y="3410281"/>
              <a:ext cx="3200400" cy="72528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pic>
          <p:nvPicPr>
            <p:cNvPr id="1117" name="Picture 4" descr="RabbitMQ SVG Vector Logos - Vector Logo Zone">
              <a:extLst>
                <a:ext uri="{FF2B5EF4-FFF2-40B4-BE49-F238E27FC236}">
                  <a16:creationId xmlns:a16="http://schemas.microsoft.com/office/drawing/2014/main" id="{3E0AF8CA-90E1-3BFB-0263-114F5B6DD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53807" y="3396953"/>
              <a:ext cx="1240017" cy="61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0" name="Straight Arrow Connector 1119">
              <a:extLst>
                <a:ext uri="{FF2B5EF4-FFF2-40B4-BE49-F238E27FC236}">
                  <a16:creationId xmlns:a16="http://schemas.microsoft.com/office/drawing/2014/main" id="{72DB0F3A-AAAB-E158-7FC7-789757F0C396}"/>
                </a:ext>
              </a:extLst>
            </p:cNvPr>
            <p:cNvCxnSpPr>
              <a:cxnSpLocks/>
              <a:stCxn id="7" idx="3"/>
              <a:endCxn id="1109" idx="0"/>
            </p:cNvCxnSpPr>
            <p:nvPr/>
          </p:nvCxnSpPr>
          <p:spPr>
            <a:xfrm>
              <a:off x="7006058" y="3772925"/>
              <a:ext cx="516420" cy="0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Straight Arrow Connector 1120">
              <a:extLst>
                <a:ext uri="{FF2B5EF4-FFF2-40B4-BE49-F238E27FC236}">
                  <a16:creationId xmlns:a16="http://schemas.microsoft.com/office/drawing/2014/main" id="{1FCE90F2-20CB-B8CC-53B6-7363F3BFE9C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8261020" y="2535370"/>
              <a:ext cx="524773" cy="0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Arrow Connector 1122">
              <a:extLst>
                <a:ext uri="{FF2B5EF4-FFF2-40B4-BE49-F238E27FC236}">
                  <a16:creationId xmlns:a16="http://schemas.microsoft.com/office/drawing/2014/main" id="{22D20C78-CE70-3A35-1654-3E77221DB6FC}"/>
                </a:ext>
              </a:extLst>
            </p:cNvPr>
            <p:cNvCxnSpPr>
              <a:cxnSpLocks/>
              <a:stCxn id="1109" idx="2"/>
              <a:endCxn id="1059" idx="1"/>
            </p:cNvCxnSpPr>
            <p:nvPr/>
          </p:nvCxnSpPr>
          <p:spPr>
            <a:xfrm>
              <a:off x="8247766" y="3772925"/>
              <a:ext cx="538027" cy="3352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Arrow Connector 1123">
              <a:extLst>
                <a:ext uri="{FF2B5EF4-FFF2-40B4-BE49-F238E27FC236}">
                  <a16:creationId xmlns:a16="http://schemas.microsoft.com/office/drawing/2014/main" id="{D33F2A69-EC0E-AB5B-2B30-0C60D6E3DD5C}"/>
                </a:ext>
              </a:extLst>
            </p:cNvPr>
            <p:cNvCxnSpPr>
              <a:cxnSpLocks/>
              <a:endCxn id="1060" idx="1"/>
            </p:cNvCxnSpPr>
            <p:nvPr/>
          </p:nvCxnSpPr>
          <p:spPr>
            <a:xfrm>
              <a:off x="8287677" y="4999256"/>
              <a:ext cx="498116" cy="11225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E11418-B6C8-0ED7-E4B0-346E4EEC5D12}"/>
                </a:ext>
              </a:extLst>
            </p:cNvPr>
            <p:cNvGrpSpPr/>
            <p:nvPr/>
          </p:nvGrpSpPr>
          <p:grpSpPr>
            <a:xfrm>
              <a:off x="9097915" y="5993832"/>
              <a:ext cx="637277" cy="428502"/>
              <a:chOff x="9518748" y="3785599"/>
              <a:chExt cx="1604599" cy="1126451"/>
            </a:xfrm>
            <a:solidFill>
              <a:srgbClr val="0179D6"/>
            </a:solidFill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9965FB-C411-318C-8E9A-5F421488BB57}"/>
                  </a:ext>
                </a:extLst>
              </p:cNvPr>
              <p:cNvSpPr/>
              <p:nvPr/>
            </p:nvSpPr>
            <p:spPr>
              <a:xfrm>
                <a:off x="9605644" y="3956882"/>
                <a:ext cx="1416828" cy="78388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52B93A97-68DC-68E7-0480-2415EE283FFC}"/>
                  </a:ext>
                </a:extLst>
              </p:cNvPr>
              <p:cNvSpPr/>
              <p:nvPr/>
            </p:nvSpPr>
            <p:spPr>
              <a:xfrm>
                <a:off x="9995166" y="4039050"/>
                <a:ext cx="637781" cy="616655"/>
              </a:xfrm>
              <a:prstGeom prst="hexagon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8" name="Rounded Rectangle 1054">
                <a:extLst>
                  <a:ext uri="{FF2B5EF4-FFF2-40B4-BE49-F238E27FC236}">
                    <a16:creationId xmlns:a16="http://schemas.microsoft.com/office/drawing/2014/main" id="{9C11E08F-AB64-36A4-64BA-23921B28F27F}"/>
                  </a:ext>
                </a:extLst>
              </p:cNvPr>
              <p:cNvSpPr/>
              <p:nvPr/>
            </p:nvSpPr>
            <p:spPr>
              <a:xfrm>
                <a:off x="10935574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9" name="Rounded Rectangle 1055">
                <a:extLst>
                  <a:ext uri="{FF2B5EF4-FFF2-40B4-BE49-F238E27FC236}">
                    <a16:creationId xmlns:a16="http://schemas.microsoft.com/office/drawing/2014/main" id="{99B76228-68FF-D2D1-AF1B-7C06CF6F0D86}"/>
                  </a:ext>
                </a:extLst>
              </p:cNvPr>
              <p:cNvSpPr/>
              <p:nvPr/>
            </p:nvSpPr>
            <p:spPr>
              <a:xfrm>
                <a:off x="9518748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</p:grpSp>
        <p:pic>
          <p:nvPicPr>
            <p:cNvPr id="10" name="Graphic 9" descr="Database with solid fill">
              <a:extLst>
                <a:ext uri="{FF2B5EF4-FFF2-40B4-BE49-F238E27FC236}">
                  <a16:creationId xmlns:a16="http://schemas.microsoft.com/office/drawing/2014/main" id="{668D38DE-E115-3A7A-0E8A-199AD8AD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935507" y="5824967"/>
              <a:ext cx="697771" cy="6911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9D3197-1473-76DD-6E50-66D45016557D}"/>
                </a:ext>
              </a:extLst>
            </p:cNvPr>
            <p:cNvSpPr txBox="1"/>
            <p:nvPr/>
          </p:nvSpPr>
          <p:spPr>
            <a:xfrm>
              <a:off x="10458146" y="5938410"/>
              <a:ext cx="1322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1400"/>
                <a:t>SQL Server database</a:t>
              </a:r>
              <a:endParaRPr lang="en-IL" sz="1400"/>
            </a:p>
          </p:txBody>
        </p:sp>
        <p:sp>
          <p:nvSpPr>
            <p:cNvPr id="12" name="Rounded Rectangle 1059">
              <a:extLst>
                <a:ext uri="{FF2B5EF4-FFF2-40B4-BE49-F238E27FC236}">
                  <a16:creationId xmlns:a16="http://schemas.microsoft.com/office/drawing/2014/main" id="{2628486B-AE25-28A2-0CFB-AFDEC00EA704}"/>
                </a:ext>
              </a:extLst>
            </p:cNvPr>
            <p:cNvSpPr/>
            <p:nvPr/>
          </p:nvSpPr>
          <p:spPr>
            <a:xfrm>
              <a:off x="8785793" y="5856114"/>
              <a:ext cx="2997198" cy="72528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A5A950-402F-C855-B3A1-4C8DA68857C6}"/>
                </a:ext>
              </a:extLst>
            </p:cNvPr>
            <p:cNvSpPr txBox="1"/>
            <p:nvPr/>
          </p:nvSpPr>
          <p:spPr>
            <a:xfrm>
              <a:off x="8844913" y="5504721"/>
              <a:ext cx="30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</a:t>
              </a:r>
              <a:r>
                <a:rPr lang="en-IL" sz="1600"/>
                <a:t> Microservice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68552F-FB79-0855-2892-1B10B3BB3CEF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8247766" y="5383374"/>
              <a:ext cx="538027" cy="835384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31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2CCD3684-03F4-C01D-7ECF-3BC46C69918C}"/>
              </a:ext>
            </a:extLst>
          </p:cNvPr>
          <p:cNvGrpSpPr/>
          <p:nvPr/>
        </p:nvGrpSpPr>
        <p:grpSpPr>
          <a:xfrm>
            <a:off x="584258" y="1731717"/>
            <a:ext cx="10908611" cy="3589362"/>
            <a:chOff x="303025" y="1999824"/>
            <a:chExt cx="11645589" cy="396424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595172-2F71-E100-C0FB-9B9676EC44F2}"/>
                </a:ext>
              </a:extLst>
            </p:cNvPr>
            <p:cNvSpPr/>
            <p:nvPr/>
          </p:nvSpPr>
          <p:spPr>
            <a:xfrm>
              <a:off x="2744122" y="2442590"/>
              <a:ext cx="4217626" cy="3521480"/>
            </a:xfrm>
            <a:prstGeom prst="roundRect">
              <a:avLst/>
            </a:prstGeom>
            <a:noFill/>
            <a:ln w="47625">
              <a:solidFill>
                <a:srgbClr val="05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99B1AA4-340B-935F-7AAA-9B41D2849204}"/>
                </a:ext>
              </a:extLst>
            </p:cNvPr>
            <p:cNvGrpSpPr/>
            <p:nvPr/>
          </p:nvGrpSpPr>
          <p:grpSpPr>
            <a:xfrm>
              <a:off x="3226046" y="4369335"/>
              <a:ext cx="1593996" cy="1218236"/>
              <a:chOff x="918762" y="1529273"/>
              <a:chExt cx="1834745" cy="138587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6B55A58-4349-D979-25C3-F575EFAA00F1}"/>
                  </a:ext>
                </a:extLst>
              </p:cNvPr>
              <p:cNvGrpSpPr/>
              <p:nvPr/>
            </p:nvGrpSpPr>
            <p:grpSpPr>
              <a:xfrm>
                <a:off x="1040827" y="1529273"/>
                <a:ext cx="1604599" cy="1126451"/>
                <a:chOff x="2015558" y="880076"/>
                <a:chExt cx="1177445" cy="72000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2DBFF20-B539-E4C5-01CB-876E3F68CB18}"/>
                    </a:ext>
                  </a:extLst>
                </p:cNvPr>
                <p:cNvSpPr/>
                <p:nvPr/>
              </p:nvSpPr>
              <p:spPr>
                <a:xfrm>
                  <a:off x="2079322" y="989556"/>
                  <a:ext cx="1039660" cy="501041"/>
                </a:xfrm>
                <a:prstGeom prst="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0" name="Hexagon 19">
                  <a:extLst>
                    <a:ext uri="{FF2B5EF4-FFF2-40B4-BE49-F238E27FC236}">
                      <a16:creationId xmlns:a16="http://schemas.microsoft.com/office/drawing/2014/main" id="{3091BB5B-AB71-F080-FC60-CE41EB642790}"/>
                    </a:ext>
                  </a:extLst>
                </p:cNvPr>
                <p:cNvSpPr/>
                <p:nvPr/>
              </p:nvSpPr>
              <p:spPr>
                <a:xfrm>
                  <a:off x="2365151" y="1042076"/>
                  <a:ext cx="468000" cy="394151"/>
                </a:xfrm>
                <a:prstGeom prst="hexagon">
                  <a:avLst/>
                </a:prstGeom>
                <a:solidFill>
                  <a:srgbClr val="92D051"/>
                </a:solidFill>
                <a:ln>
                  <a:solidFill>
                    <a:srgbClr val="92D05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220D19E1-FC22-209D-AFB7-7932574695F8}"/>
                    </a:ext>
                  </a:extLst>
                </p:cNvPr>
                <p:cNvSpPr/>
                <p:nvPr/>
              </p:nvSpPr>
              <p:spPr>
                <a:xfrm>
                  <a:off x="3055216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50D3C551-2B94-4206-1F23-C9374E76017A}"/>
                    </a:ext>
                  </a:extLst>
                </p:cNvPr>
                <p:cNvSpPr/>
                <p:nvPr/>
              </p:nvSpPr>
              <p:spPr>
                <a:xfrm>
                  <a:off x="2015558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0FCE90-3E4A-6897-D83B-2888CB6330DC}"/>
                  </a:ext>
                </a:extLst>
              </p:cNvPr>
              <p:cNvSpPr txBox="1"/>
              <p:nvPr/>
            </p:nvSpPr>
            <p:spPr>
              <a:xfrm>
                <a:off x="918762" y="2607369"/>
                <a:ext cx="1834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/>
                  <a:t>Ordering API</a:t>
                </a:r>
                <a:endParaRPr lang="en-IL" sz="140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5176044-DFF1-0ED8-25ED-4B30FBA35BB8}"/>
                </a:ext>
              </a:extLst>
            </p:cNvPr>
            <p:cNvGrpSpPr/>
            <p:nvPr/>
          </p:nvGrpSpPr>
          <p:grpSpPr>
            <a:xfrm>
              <a:off x="2925003" y="2802579"/>
              <a:ext cx="2294071" cy="1248978"/>
              <a:chOff x="2888949" y="659458"/>
              <a:chExt cx="2640556" cy="142084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50E133F-9957-4423-298D-97037DD43166}"/>
                  </a:ext>
                </a:extLst>
              </p:cNvPr>
              <p:cNvGrpSpPr/>
              <p:nvPr/>
            </p:nvGrpSpPr>
            <p:grpSpPr>
              <a:xfrm>
                <a:off x="3357525" y="659458"/>
                <a:ext cx="1604599" cy="1126451"/>
                <a:chOff x="2015558" y="880076"/>
                <a:chExt cx="1177445" cy="720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7835F3-D107-261E-FF90-57186C95B6A7}"/>
                    </a:ext>
                  </a:extLst>
                </p:cNvPr>
                <p:cNvSpPr/>
                <p:nvPr/>
              </p:nvSpPr>
              <p:spPr>
                <a:xfrm>
                  <a:off x="2079322" y="989556"/>
                  <a:ext cx="1039660" cy="501041"/>
                </a:xfrm>
                <a:prstGeom prst="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5" name="Hexagon 24">
                  <a:extLst>
                    <a:ext uri="{FF2B5EF4-FFF2-40B4-BE49-F238E27FC236}">
                      <a16:creationId xmlns:a16="http://schemas.microsoft.com/office/drawing/2014/main" id="{F1B119B2-B78D-93AE-9FF8-B8B0CE9568BD}"/>
                    </a:ext>
                  </a:extLst>
                </p:cNvPr>
                <p:cNvSpPr/>
                <p:nvPr/>
              </p:nvSpPr>
              <p:spPr>
                <a:xfrm>
                  <a:off x="2365151" y="1042076"/>
                  <a:ext cx="468000" cy="394151"/>
                </a:xfrm>
                <a:prstGeom prst="hexagon">
                  <a:avLst/>
                </a:prstGeom>
                <a:solidFill>
                  <a:srgbClr val="92D051"/>
                </a:solidFill>
                <a:ln>
                  <a:solidFill>
                    <a:srgbClr val="92D05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89077988-73A1-0FC5-529C-4A4A0F979745}"/>
                    </a:ext>
                  </a:extLst>
                </p:cNvPr>
                <p:cNvSpPr/>
                <p:nvPr/>
              </p:nvSpPr>
              <p:spPr>
                <a:xfrm>
                  <a:off x="3055216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21ECE483-2A68-250B-7DBC-C65019F4CD32}"/>
                    </a:ext>
                  </a:extLst>
                </p:cNvPr>
                <p:cNvSpPr/>
                <p:nvPr/>
              </p:nvSpPr>
              <p:spPr>
                <a:xfrm>
                  <a:off x="2015558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47CCC1-38BB-FF7C-AC95-20AC05DE6B29}"/>
                  </a:ext>
                </a:extLst>
              </p:cNvPr>
              <p:cNvSpPr txBox="1"/>
              <p:nvPr/>
            </p:nvSpPr>
            <p:spPr>
              <a:xfrm>
                <a:off x="2888949" y="1772526"/>
                <a:ext cx="2640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/>
                  <a:t>Ordering Background Tasks</a:t>
                </a:r>
                <a:endParaRPr lang="en-IL" sz="14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7CC366-8112-F5C4-5376-7F9B07BB20E2}"/>
                </a:ext>
              </a:extLst>
            </p:cNvPr>
            <p:cNvGrpSpPr/>
            <p:nvPr/>
          </p:nvGrpSpPr>
          <p:grpSpPr>
            <a:xfrm>
              <a:off x="5393176" y="3457710"/>
              <a:ext cx="1593996" cy="1479449"/>
              <a:chOff x="2972193" y="1215025"/>
              <a:chExt cx="1834745" cy="1683030"/>
            </a:xfrm>
          </p:grpSpPr>
          <p:pic>
            <p:nvPicPr>
              <p:cNvPr id="33" name="Graphic 32" descr="Database with solid fill">
                <a:extLst>
                  <a:ext uri="{FF2B5EF4-FFF2-40B4-BE49-F238E27FC236}">
                    <a16:creationId xmlns:a16="http://schemas.microsoft.com/office/drawing/2014/main" id="{6BB046BF-4E8A-375C-DBD3-4AF958552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47314" y="1215025"/>
                <a:ext cx="1502277" cy="1502277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8968C-E931-8AEB-1662-A2FA19AA4F04}"/>
                  </a:ext>
                </a:extLst>
              </p:cNvPr>
              <p:cNvSpPr txBox="1"/>
              <p:nvPr/>
            </p:nvSpPr>
            <p:spPr>
              <a:xfrm>
                <a:off x="2972193" y="2590278"/>
                <a:ext cx="1834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/>
                  <a:t>SQL Server database</a:t>
                </a:r>
                <a:endParaRPr lang="en-IL" sz="1400"/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9428F1-39AE-7A3F-6C8D-5F26B0D1BAB8}"/>
                </a:ext>
              </a:extLst>
            </p:cNvPr>
            <p:cNvCxnSpPr>
              <a:endCxn id="33" idx="1"/>
            </p:cNvCxnSpPr>
            <p:nvPr/>
          </p:nvCxnSpPr>
          <p:spPr>
            <a:xfrm>
              <a:off x="4820041" y="3296404"/>
              <a:ext cx="725278" cy="821587"/>
            </a:xfrm>
            <a:prstGeom prst="straightConnector1">
              <a:avLst/>
            </a:prstGeom>
            <a:ln w="15875">
              <a:solidFill>
                <a:srgbClr val="05B050">
                  <a:alpha val="9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2B35BFC-0450-3D71-EF55-ABCB747D0F5F}"/>
                </a:ext>
              </a:extLst>
            </p:cNvPr>
            <p:cNvCxnSpPr>
              <a:endCxn id="33" idx="1"/>
            </p:cNvCxnSpPr>
            <p:nvPr/>
          </p:nvCxnSpPr>
          <p:spPr>
            <a:xfrm flipV="1">
              <a:off x="4820041" y="4117990"/>
              <a:ext cx="725278" cy="717597"/>
            </a:xfrm>
            <a:prstGeom prst="straightConnector1">
              <a:avLst/>
            </a:prstGeom>
            <a:ln w="15875">
              <a:solidFill>
                <a:srgbClr val="05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A61AE3BD-702B-B447-2C36-5E2422E72831}"/>
                </a:ext>
              </a:extLst>
            </p:cNvPr>
            <p:cNvSpPr txBox="1"/>
            <p:nvPr/>
          </p:nvSpPr>
          <p:spPr>
            <a:xfrm>
              <a:off x="2744122" y="1999824"/>
              <a:ext cx="4217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 u="sng"/>
                <a:t>Ordering Service: </a:t>
              </a:r>
              <a:r>
                <a:rPr lang="en-IL" sz="1600"/>
                <a:t>Unit Under Test UUT</a:t>
              </a:r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8718E0AD-471D-31EF-4393-B8762101C208}"/>
                </a:ext>
              </a:extLst>
            </p:cNvPr>
            <p:cNvSpPr txBox="1"/>
            <p:nvPr/>
          </p:nvSpPr>
          <p:spPr>
            <a:xfrm>
              <a:off x="303025" y="1999824"/>
              <a:ext cx="171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/>
                <a:t>GUI</a:t>
              </a:r>
              <a:endParaRPr lang="en-IL" sz="1600"/>
            </a:p>
          </p:txBody>
        </p:sp>
        <p:sp>
          <p:nvSpPr>
            <p:cNvPr id="1109" name="Rounded Rectangle 1108">
              <a:extLst>
                <a:ext uri="{FF2B5EF4-FFF2-40B4-BE49-F238E27FC236}">
                  <a16:creationId xmlns:a16="http://schemas.microsoft.com/office/drawing/2014/main" id="{0B326EAA-3FDC-6155-1C66-0866B77A064B}"/>
                </a:ext>
              </a:extLst>
            </p:cNvPr>
            <p:cNvSpPr/>
            <p:nvPr/>
          </p:nvSpPr>
          <p:spPr>
            <a:xfrm>
              <a:off x="7694554" y="2442589"/>
              <a:ext cx="675860" cy="3521481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pic>
          <p:nvPicPr>
            <p:cNvPr id="1117" name="Picture 4" descr="RabbitMQ SVG Vector Logos - Vector Logo Zone">
              <a:extLst>
                <a:ext uri="{FF2B5EF4-FFF2-40B4-BE49-F238E27FC236}">
                  <a16:creationId xmlns:a16="http://schemas.microsoft.com/office/drawing/2014/main" id="{3E0AF8CA-90E1-3BFB-0263-114F5B6DD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420946" y="3762103"/>
              <a:ext cx="1154652" cy="56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0" name="Straight Arrow Connector 1119">
              <a:extLst>
                <a:ext uri="{FF2B5EF4-FFF2-40B4-BE49-F238E27FC236}">
                  <a16:creationId xmlns:a16="http://schemas.microsoft.com/office/drawing/2014/main" id="{72DB0F3A-AAAB-E158-7FC7-789757F0C396}"/>
                </a:ext>
              </a:extLst>
            </p:cNvPr>
            <p:cNvCxnSpPr>
              <a:cxnSpLocks/>
              <a:stCxn id="7" idx="3"/>
              <a:endCxn id="1109" idx="1"/>
            </p:cNvCxnSpPr>
            <p:nvPr/>
          </p:nvCxnSpPr>
          <p:spPr>
            <a:xfrm>
              <a:off x="6961748" y="4203330"/>
              <a:ext cx="732806" cy="0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299F16B8-D848-D95F-8CCB-0A20D7DAE8E4}"/>
                </a:ext>
              </a:extLst>
            </p:cNvPr>
            <p:cNvSpPr/>
            <p:nvPr/>
          </p:nvSpPr>
          <p:spPr>
            <a:xfrm>
              <a:off x="9987771" y="4181831"/>
              <a:ext cx="960120" cy="822960"/>
            </a:xfrm>
            <a:prstGeom prst="hexagon">
              <a:avLst/>
            </a:prstGeom>
            <a:blipFill dpi="0" rotWithShape="1">
              <a:blip r:embed="rId5"/>
              <a:srcRect/>
              <a:stretch>
                <a:fillRect t="12000" b="10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90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B2E6463A-E074-8891-9A34-198227910993}"/>
                </a:ext>
              </a:extLst>
            </p:cNvPr>
            <p:cNvSpPr/>
            <p:nvPr/>
          </p:nvSpPr>
          <p:spPr>
            <a:xfrm>
              <a:off x="9987771" y="5028556"/>
              <a:ext cx="960120" cy="822960"/>
            </a:xfrm>
            <a:prstGeom prst="hexagon">
              <a:avLst/>
            </a:prstGeom>
            <a:solidFill>
              <a:srgbClr val="001F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sz="900"/>
                <a:t>Catalog</a:t>
              </a: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229D7C2E-CC8D-1A58-6981-570B70FAC0E9}"/>
                </a:ext>
              </a:extLst>
            </p:cNvPr>
            <p:cNvSpPr/>
            <p:nvPr/>
          </p:nvSpPr>
          <p:spPr>
            <a:xfrm>
              <a:off x="10800624" y="4642455"/>
              <a:ext cx="960120" cy="822960"/>
            </a:xfrm>
            <a:prstGeom prst="hexagon">
              <a:avLst/>
            </a:prstGeom>
            <a:solidFill>
              <a:srgbClr val="001F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sz="900"/>
                <a:t>Basket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C1D0A2-8636-098F-815D-D4ACBC32EFD3}"/>
                </a:ext>
              </a:extLst>
            </p:cNvPr>
            <p:cNvSpPr txBox="1"/>
            <p:nvPr/>
          </p:nvSpPr>
          <p:spPr>
            <a:xfrm>
              <a:off x="9103220" y="1999824"/>
              <a:ext cx="2711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 u="sng"/>
                <a:t>Miocroservices  Simulator</a:t>
              </a:r>
              <a:endParaRPr lang="en-IL" sz="1600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D2BAB651-B4ED-7D47-13B5-234BBAF7EE64}"/>
                </a:ext>
              </a:extLst>
            </p:cNvPr>
            <p:cNvSpPr/>
            <p:nvPr/>
          </p:nvSpPr>
          <p:spPr>
            <a:xfrm>
              <a:off x="615197" y="3776071"/>
              <a:ext cx="1019664" cy="864296"/>
            </a:xfrm>
            <a:prstGeom prst="hexagon">
              <a:avLst/>
            </a:prstGeom>
            <a:blipFill dpi="0" rotWithShape="1">
              <a:blip r:embed="rId5"/>
              <a:srcRect/>
              <a:stretch>
                <a:fillRect t="12000" b="10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pic>
          <p:nvPicPr>
            <p:cNvPr id="3074" name="Picture 2" descr="Part 3: The RabbitMQ Management Interface - CloudAMQP">
              <a:extLst>
                <a:ext uri="{FF2B5EF4-FFF2-40B4-BE49-F238E27FC236}">
                  <a16:creationId xmlns:a16="http://schemas.microsoft.com/office/drawing/2014/main" id="{00B595C5-9540-0808-052A-550BD9F02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124" y="2638982"/>
              <a:ext cx="2130157" cy="101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84F0932-ECCF-E48C-CCB9-B6E4C0DCFEEB}"/>
                </a:ext>
              </a:extLst>
            </p:cNvPr>
            <p:cNvSpPr/>
            <p:nvPr/>
          </p:nvSpPr>
          <p:spPr>
            <a:xfrm>
              <a:off x="9103219" y="2442590"/>
              <a:ext cx="2845395" cy="3521482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8C2C7FA-3466-467A-0E0A-12D3D6B8CEFB}"/>
                </a:ext>
              </a:extLst>
            </p:cNvPr>
            <p:cNvCxnSpPr>
              <a:cxnSpLocks/>
              <a:stCxn id="1109" idx="3"/>
              <a:endCxn id="55" idx="1"/>
            </p:cNvCxnSpPr>
            <p:nvPr/>
          </p:nvCxnSpPr>
          <p:spPr>
            <a:xfrm>
              <a:off x="8370414" y="4203330"/>
              <a:ext cx="732805" cy="1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90179D2F-08F7-D320-A10B-B6D677739CEA}"/>
                </a:ext>
              </a:extLst>
            </p:cNvPr>
            <p:cNvSpPr/>
            <p:nvPr/>
          </p:nvSpPr>
          <p:spPr>
            <a:xfrm>
              <a:off x="303026" y="2442908"/>
              <a:ext cx="1711202" cy="3521161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CA8528-0F4D-7C78-F27B-FA7CA2E2B49B}"/>
                </a:ext>
              </a:extLst>
            </p:cNvPr>
            <p:cNvCxnSpPr>
              <a:cxnSpLocks/>
              <a:stCxn id="60" idx="3"/>
              <a:endCxn id="7" idx="1"/>
            </p:cNvCxnSpPr>
            <p:nvPr/>
          </p:nvCxnSpPr>
          <p:spPr>
            <a:xfrm flipV="1">
              <a:off x="2014228" y="4203330"/>
              <a:ext cx="729894" cy="159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75E7D473-FCF4-9327-BF85-40310BFFFD0A}"/>
                </a:ext>
              </a:extLst>
            </p:cNvPr>
            <p:cNvSpPr/>
            <p:nvPr/>
          </p:nvSpPr>
          <p:spPr>
            <a:xfrm>
              <a:off x="9153747" y="4619043"/>
              <a:ext cx="1000560" cy="883987"/>
            </a:xfrm>
            <a:prstGeom prst="hexagon">
              <a:avLst/>
            </a:prstGeom>
            <a:solidFill>
              <a:srgbClr val="001F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/>
                <a:t>Payment</a:t>
              </a:r>
              <a:endParaRPr lang="en-IL" sz="900"/>
            </a:p>
          </p:txBody>
        </p:sp>
      </p:grpSp>
      <p:sp>
        <p:nvSpPr>
          <p:cNvPr id="40" name="Hexagon 8">
            <a:extLst>
              <a:ext uri="{FF2B5EF4-FFF2-40B4-BE49-F238E27FC236}">
                <a16:creationId xmlns:a16="http://schemas.microsoft.com/office/drawing/2014/main" id="{B2E6463A-E074-8891-9A34-198227910993}"/>
              </a:ext>
            </a:extLst>
          </p:cNvPr>
          <p:cNvSpPr/>
          <p:nvPr/>
        </p:nvSpPr>
        <p:spPr>
          <a:xfrm>
            <a:off x="9656116" y="5386807"/>
            <a:ext cx="899360" cy="745135"/>
          </a:xfrm>
          <a:prstGeom prst="hexagon">
            <a:avLst/>
          </a:prstGeom>
          <a:solidFill>
            <a:srgbClr val="001F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mtClean="0"/>
              <a:t>Identity</a:t>
            </a:r>
            <a:endParaRPr lang="en-IL" sz="900"/>
          </a:p>
        </p:txBody>
      </p:sp>
      <p:sp>
        <p:nvSpPr>
          <p:cNvPr id="4" name="Прямоугольник 3"/>
          <p:cNvSpPr/>
          <p:nvPr/>
        </p:nvSpPr>
        <p:spPr>
          <a:xfrm>
            <a:off x="4298094" y="-42238"/>
            <a:ext cx="32545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chemeClr val="accent1"/>
                </a:solidFill>
              </a:rPr>
              <a:t>Workspace</a:t>
            </a:r>
            <a:endParaRPr lang="en-US" sz="3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34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0" y="2727748"/>
          <a:ext cx="12192001" cy="15479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2368">
                  <a:extLst>
                    <a:ext uri="{9D8B030D-6E8A-4147-A177-3AD203B41FA5}">
                      <a16:colId xmlns:a16="http://schemas.microsoft.com/office/drawing/2014/main" val="226507507"/>
                    </a:ext>
                  </a:extLst>
                </a:gridCol>
                <a:gridCol w="4941679">
                  <a:extLst>
                    <a:ext uri="{9D8B030D-6E8A-4147-A177-3AD203B41FA5}">
                      <a16:colId xmlns:a16="http://schemas.microsoft.com/office/drawing/2014/main" val="273703287"/>
                    </a:ext>
                  </a:extLst>
                </a:gridCol>
                <a:gridCol w="5067954">
                  <a:extLst>
                    <a:ext uri="{9D8B030D-6E8A-4147-A177-3AD203B41FA5}">
                      <a16:colId xmlns:a16="http://schemas.microsoft.com/office/drawing/2014/main" val="32085131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Method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865389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Request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URL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http://host.docker.internal:5102/api/v1/Orders/ship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62974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Bearer Token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6084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x-requestid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Unique Guide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60006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Request Body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{</a:t>
                      </a:r>
                      <a:endParaRPr lang="en-US" sz="1100">
                        <a:effectLst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  "orderNumber": 0</a:t>
                      </a:r>
                      <a:endParaRPr lang="en-US" sz="1100">
                        <a:effectLst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}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053743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response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267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400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Bad Request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856544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401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Unauthorized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528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403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Forbidden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5373240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0" y="4568080"/>
          <a:ext cx="12192000" cy="22899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2367">
                  <a:extLst>
                    <a:ext uri="{9D8B030D-6E8A-4147-A177-3AD203B41FA5}">
                      <a16:colId xmlns:a16="http://schemas.microsoft.com/office/drawing/2014/main" val="3643883746"/>
                    </a:ext>
                  </a:extLst>
                </a:gridCol>
                <a:gridCol w="5506188">
                  <a:extLst>
                    <a:ext uri="{9D8B030D-6E8A-4147-A177-3AD203B41FA5}">
                      <a16:colId xmlns:a16="http://schemas.microsoft.com/office/drawing/2014/main" val="3940479628"/>
                    </a:ext>
                  </a:extLst>
                </a:gridCol>
                <a:gridCol w="4503445">
                  <a:extLst>
                    <a:ext uri="{9D8B030D-6E8A-4147-A177-3AD203B41FA5}">
                      <a16:colId xmlns:a16="http://schemas.microsoft.com/office/drawing/2014/main" val="388494512"/>
                    </a:ext>
                  </a:extLst>
                </a:gridCol>
              </a:tblGrid>
              <a:tr h="208175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Method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6083049"/>
                  </a:ext>
                </a:extLst>
              </a:tr>
              <a:tr h="208175">
                <a:tc rowSpan="4"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Request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URL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http://host.docker.internal:5102/api/v1/Orders/cancel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2457891"/>
                  </a:ext>
                </a:extLst>
              </a:tr>
              <a:tr h="208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Bearer Token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1969262"/>
                  </a:ext>
                </a:extLst>
              </a:tr>
              <a:tr h="208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x-requestid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Unique Guide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2435623"/>
                  </a:ext>
                </a:extLst>
              </a:tr>
              <a:tr h="6245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Request Body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{</a:t>
                      </a:r>
                      <a:endParaRPr lang="en-US" sz="1100">
                        <a:effectLst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  "orderNumber": 0</a:t>
                      </a:r>
                      <a:endParaRPr lang="en-US" sz="1100">
                        <a:effectLst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}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1013366"/>
                  </a:ext>
                </a:extLst>
              </a:tr>
              <a:tr h="208175">
                <a:tc rowSpan="4"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response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8824564"/>
                  </a:ext>
                </a:extLst>
              </a:tr>
              <a:tr h="208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400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Bad Request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8224851"/>
                  </a:ext>
                </a:extLst>
              </a:tr>
              <a:tr h="208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401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Unauthorized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5103284"/>
                  </a:ext>
                </a:extLst>
              </a:tr>
              <a:tr h="208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403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Forbidden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42721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1491998" y="585558"/>
            <a:ext cx="3294046" cy="50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93538" tIns="25392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 Order (online data)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75692"/>
            <a:ext cx="11792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altLang="en-US" sz="1300" smtClean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3.Cancel Order</a:t>
            </a:r>
            <a:endParaRPr lang="en-US" altLang="en-US" sz="1300">
              <a:solidFill>
                <a:srgbClr val="2F5496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973568" y="2435360"/>
            <a:ext cx="196797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2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300" smtClean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2.Ship </a:t>
            </a:r>
            <a:r>
              <a:rPr lang="en-US" altLang="en-US" sz="130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8642" y="4267744"/>
            <a:ext cx="102721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140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 can be cancelled only with statuses (submitted, awaitingvalidation, stockconfirmed)</a:t>
            </a:r>
            <a:endParaRPr lang="en-US" altLang="en-US" sz="600">
              <a:solidFill>
                <a:srgbClr val="002060"/>
              </a:solidFill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/>
          </p:nvPr>
        </p:nvGraphicFramePr>
        <p:xfrm>
          <a:off x="-1" y="836905"/>
          <a:ext cx="12192001" cy="15479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2368">
                  <a:extLst>
                    <a:ext uri="{9D8B030D-6E8A-4147-A177-3AD203B41FA5}">
                      <a16:colId xmlns:a16="http://schemas.microsoft.com/office/drawing/2014/main" val="226507507"/>
                    </a:ext>
                  </a:extLst>
                </a:gridCol>
                <a:gridCol w="4941679">
                  <a:extLst>
                    <a:ext uri="{9D8B030D-6E8A-4147-A177-3AD203B41FA5}">
                      <a16:colId xmlns:a16="http://schemas.microsoft.com/office/drawing/2014/main" val="273703287"/>
                    </a:ext>
                  </a:extLst>
                </a:gridCol>
                <a:gridCol w="5067954">
                  <a:extLst>
                    <a:ext uri="{9D8B030D-6E8A-4147-A177-3AD203B41FA5}">
                      <a16:colId xmlns:a16="http://schemas.microsoft.com/office/drawing/2014/main" val="32085131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Method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8653897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Request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URL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http://host.docker.internal:5102/api/v1/Orders/{OrderId}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62974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Bearer Token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6084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x-requestid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Unique Guide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60006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Request Body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{</a:t>
                      </a:r>
                      <a:endParaRPr lang="en-US" sz="1100">
                        <a:effectLst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  "orderNumber": 0</a:t>
                      </a:r>
                      <a:endParaRPr lang="en-US" sz="1100">
                        <a:effectLst/>
                      </a:endParaRP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}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053743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response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267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400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Bad Request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856544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401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Unauthorized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528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403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Forbidden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537324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524571" y="-119766"/>
            <a:ext cx="1048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>
                <a:solidFill>
                  <a:schemeClr val="accent1"/>
                </a:solidFill>
              </a:rPr>
              <a:t>Order</a:t>
            </a:r>
            <a:r>
              <a:rPr lang="en-US" sz="4800" smtClean="0">
                <a:solidFill>
                  <a:schemeClr val="accent1"/>
                </a:solidFill>
              </a:rPr>
              <a:t> API REST API requests</a:t>
            </a:r>
            <a:endParaRPr lang="en-US" sz="48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1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1584435" y="369332"/>
            <a:ext cx="8205951" cy="660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Basket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service Sends a message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queue:Ordering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UserCheckoutAcceptedIntegrationEvent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(Input Messages#1)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Ordering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new Order entity with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OrderStatusID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=1 in DB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remove items form basket, ordering service send a message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queue:Basket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OrderStartedIntegrationEvent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(Output Messages#1)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create event log, ordering service sends a message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queue:Ordering.Signalrhub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OrderStatusChangedToSubmittedIntegrationEvent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(Output Messages#2)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Ordering-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Backgroudtasks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find the record with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OrderStatusID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=1 and “ask” from order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to: 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Order entity Set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OrderStatusID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=2 in DB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to verify that item in stock, a message sent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queue:Catalog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OrderStatusChangedToAwaitingValidationIntegrationEvent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 Messages#</a:t>
            </a:r>
            <a:r>
              <a:rPr lang="he-IL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create event log, same message has been sent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Ordering.Signalrhub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queue.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OrderStatusChangedToAwaitingValidationIntegrationEvent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 Messages#3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case items in stock: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Catalog Send a message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queue:Ordering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OrderStockConfirmedIntegrationEvent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Messages#2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create event log, a message sent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queue: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Signalrhub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OrderStatusChangedToAwaitingValidationIntegrationEvent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Messages#5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case items not in stock: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Catalog Send a message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queue:Ordering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OrderStockRejectedIntegrationEvent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Messages#3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create event log, a message sent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queue: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Signalrhub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OrderStatusChangedToAwaitingValidationIntegrationEvent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Messages#5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Ordering service gets the message from catalog, in case of </a:t>
            </a:r>
            <a:r>
              <a:rPr lang="en-US" sz="900" b="1" u="sng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out-of-stock items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Order entity Set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OrderStatusID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6 in DB and the process is done here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Ordering service gets the message from catalog, in case of </a:t>
            </a:r>
            <a:r>
              <a:rPr lang="en-US" sz="900" b="1" u="sng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stock items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Order entity Set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OrderStatusID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3 in DB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Create payment, Ordering sends a message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queue:Payment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OrderStatusChangedToStockConfirmedIntegrationEvent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 Messages#3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create event log, The same message has been sent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queue: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Signalrhub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 Service gets the message: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case of payment success: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 service 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 a message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queue: Ordering-&gt; Routing key:</a:t>
            </a:r>
            <a:r>
              <a:rPr lang="en-US" sz="90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900" err="1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OrderPaymentSucceededIntegrationEvent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Messages#6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create event log, Ordering sends a message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queue:Payment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OrderStatusChangedToStockConfirmedIntegrationEvent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 Messages#3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case of payment failed, payment service sends a message to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RabbitMQ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-&gt; queue: Ordering-&gt; Routing key: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OrderPaymentFailedIntegrationEvent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(Input Messages#7)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 service gets the message: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case of success payment: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0"/>
              </a:spcAft>
              <a:buFont typeface="+mj-lt"/>
              <a:buAutoNum type="roman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Order entity Set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OrderStatusID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=4 in DB and process is done here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case of failure payment</a:t>
            </a:r>
            <a:endParaRPr lang="en-US" sz="12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Order entity Set </a:t>
            </a:r>
            <a:r>
              <a:rPr lang="en-US" sz="90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OrderStatusID</a:t>
            </a: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=6 in DB and process is done here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4107" y="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Order Flow Description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47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9949542" y="1551978"/>
            <a:ext cx="1240972" cy="90252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Basket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Simulator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62817" y="2769805"/>
            <a:ext cx="1240972" cy="90252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Ordering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API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9949542" y="3912952"/>
            <a:ext cx="1240972" cy="90252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Payment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Simulator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Блок-схема: магнитный диск 6"/>
          <p:cNvSpPr/>
          <p:nvPr/>
        </p:nvSpPr>
        <p:spPr>
          <a:xfrm>
            <a:off x="1477487" y="5789221"/>
            <a:ext cx="914400" cy="6395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DB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9949542" y="2778675"/>
            <a:ext cx="1240972" cy="90252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Catalog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Simulator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9169728" y="5651057"/>
            <a:ext cx="1559627" cy="91592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Ordering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Background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Tasks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571008" y="1551978"/>
            <a:ext cx="1491344" cy="3338178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Rabbit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MQ</a:t>
            </a:r>
          </a:p>
        </p:txBody>
      </p:sp>
      <p:cxnSp>
        <p:nvCxnSpPr>
          <p:cNvPr id="11" name="Прямая со стрелкой 10"/>
          <p:cNvCxnSpPr>
            <a:stCxn id="9" idx="1"/>
            <a:endCxn id="7" idx="4"/>
          </p:cNvCxnSpPr>
          <p:nvPr/>
        </p:nvCxnSpPr>
        <p:spPr>
          <a:xfrm flipH="1">
            <a:off x="2391887" y="6109019"/>
            <a:ext cx="677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7" idx="1"/>
          </p:cNvCxnSpPr>
          <p:nvPr/>
        </p:nvCxnSpPr>
        <p:spPr>
          <a:xfrm flipH="1">
            <a:off x="1934687" y="3672330"/>
            <a:ext cx="6928" cy="211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5" idx="3"/>
          </p:cNvCxnSpPr>
          <p:nvPr/>
        </p:nvCxnSpPr>
        <p:spPr>
          <a:xfrm flipH="1">
            <a:off x="2903789" y="3221068"/>
            <a:ext cx="1667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4" idx="1"/>
          </p:cNvCxnSpPr>
          <p:nvPr/>
        </p:nvCxnSpPr>
        <p:spPr>
          <a:xfrm flipH="1" flipV="1">
            <a:off x="6083090" y="1984037"/>
            <a:ext cx="3866452" cy="19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8" idx="1"/>
            <a:endCxn id="10" idx="3"/>
          </p:cNvCxnSpPr>
          <p:nvPr/>
        </p:nvCxnSpPr>
        <p:spPr>
          <a:xfrm flipH="1" flipV="1">
            <a:off x="6062352" y="3221067"/>
            <a:ext cx="3887190" cy="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6" idx="1"/>
          </p:cNvCxnSpPr>
          <p:nvPr/>
        </p:nvCxnSpPr>
        <p:spPr>
          <a:xfrm flipH="1" flipV="1">
            <a:off x="6062352" y="4346369"/>
            <a:ext cx="3887190" cy="1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9" idx="0"/>
            <a:endCxn id="10" idx="2"/>
          </p:cNvCxnSpPr>
          <p:nvPr/>
        </p:nvCxnSpPr>
        <p:spPr>
          <a:xfrm flipH="1" flipV="1">
            <a:off x="5316680" y="4890156"/>
            <a:ext cx="4632862" cy="760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60887" y="4256836"/>
            <a:ext cx="1055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/>
              <a:t>Place Order</a:t>
            </a:r>
          </a:p>
          <a:p>
            <a:r>
              <a:rPr lang="en-US" sz="1000" b="1" smtClean="0"/>
              <a:t>From Basket</a:t>
            </a:r>
          </a:p>
          <a:p>
            <a:r>
              <a:rPr lang="en-US" sz="1000" b="1" smtClean="0"/>
              <a:t>Order status</a:t>
            </a:r>
            <a:r>
              <a:rPr lang="en-US" sz="1000" b="1"/>
              <a:t> </a:t>
            </a:r>
            <a:r>
              <a:rPr lang="en-US" sz="1000" b="1" smtClean="0"/>
              <a:t>=</a:t>
            </a:r>
          </a:p>
          <a:p>
            <a:r>
              <a:rPr lang="en-US" sz="1000" b="1" smtClean="0"/>
              <a:t>1 (submitted</a:t>
            </a:r>
            <a:r>
              <a:rPr lang="en-US" sz="800" smtClean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12534" y="5730872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/>
              <a:t>Check for order with</a:t>
            </a:r>
          </a:p>
          <a:p>
            <a:r>
              <a:rPr lang="en-US" sz="1000" b="1" smtClean="0"/>
              <a:t>Status 1</a:t>
            </a:r>
            <a:endParaRPr lang="en-US" sz="1000" b="1"/>
          </a:p>
        </p:txBody>
      </p:sp>
      <p:sp>
        <p:nvSpPr>
          <p:cNvPr id="20" name="TextBox 19"/>
          <p:cNvSpPr txBox="1"/>
          <p:nvPr/>
        </p:nvSpPr>
        <p:spPr>
          <a:xfrm>
            <a:off x="7321366" y="4985133"/>
            <a:ext cx="1223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/>
              <a:t>New Order found</a:t>
            </a:r>
            <a:endParaRPr lang="en-US" sz="1000" b="1"/>
          </a:p>
        </p:txBody>
      </p:sp>
      <p:sp>
        <p:nvSpPr>
          <p:cNvPr id="21" name="TextBox 20"/>
          <p:cNvSpPr txBox="1"/>
          <p:nvPr/>
        </p:nvSpPr>
        <p:spPr>
          <a:xfrm>
            <a:off x="8137585" y="1346003"/>
            <a:ext cx="138531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mtClean="0"/>
              <a:t>Sends</a:t>
            </a:r>
          </a:p>
          <a:p>
            <a:r>
              <a:rPr lang="en-US" sz="1050" b="1" smtClean="0"/>
              <a:t>Order to place</a:t>
            </a:r>
          </a:p>
          <a:p>
            <a:r>
              <a:rPr lang="en-US" sz="1050" b="1" smtClean="0"/>
              <a:t>To Ordering queue</a:t>
            </a:r>
            <a:endParaRPr lang="en-US" sz="1050" b="1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2920236" y="3051791"/>
            <a:ext cx="1630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6068339" y="2277920"/>
            <a:ext cx="3881203" cy="4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6110127" y="3443844"/>
            <a:ext cx="3839415" cy="5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6072721" y="4585865"/>
            <a:ext cx="3876821" cy="24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62352" y="2248133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/>
              <a:t>Order created conformation</a:t>
            </a:r>
            <a:endParaRPr lang="en-US" sz="1000" b="1"/>
          </a:p>
        </p:txBody>
      </p:sp>
      <p:sp>
        <p:nvSpPr>
          <p:cNvPr id="27" name="TextBox 26"/>
          <p:cNvSpPr txBox="1"/>
          <p:nvPr/>
        </p:nvSpPr>
        <p:spPr>
          <a:xfrm>
            <a:off x="6025138" y="3466360"/>
            <a:ext cx="18165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/>
              <a:t>Check order items in stock</a:t>
            </a:r>
            <a:endParaRPr lang="en-US" sz="1000" b="1"/>
          </a:p>
        </p:txBody>
      </p:sp>
      <p:sp>
        <p:nvSpPr>
          <p:cNvPr id="28" name="TextBox 27"/>
          <p:cNvSpPr txBox="1"/>
          <p:nvPr/>
        </p:nvSpPr>
        <p:spPr>
          <a:xfrm>
            <a:off x="7933072" y="2963671"/>
            <a:ext cx="18036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/>
              <a:t>Order items In/not in stock</a:t>
            </a:r>
            <a:endParaRPr lang="en-US" sz="1000" b="1"/>
          </a:p>
        </p:txBody>
      </p:sp>
      <p:cxnSp>
        <p:nvCxnSpPr>
          <p:cNvPr id="29" name="Прямая со стрелкой 28"/>
          <p:cNvCxnSpPr/>
          <p:nvPr/>
        </p:nvCxnSpPr>
        <p:spPr>
          <a:xfrm>
            <a:off x="2159281" y="3668866"/>
            <a:ext cx="10932" cy="2142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11724" y="3873438"/>
            <a:ext cx="1622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/>
              <a:t>Update order status to:</a:t>
            </a:r>
          </a:p>
          <a:p>
            <a:r>
              <a:rPr lang="en-US" sz="1000" b="1" smtClean="0"/>
              <a:t>2 (</a:t>
            </a:r>
            <a:r>
              <a:rPr lang="en-US" sz="1000" b="1" err="1" smtClean="0"/>
              <a:t>awaitngwalidation</a:t>
            </a:r>
            <a:r>
              <a:rPr lang="en-US" sz="1000" b="1" smtClean="0"/>
              <a:t>)</a:t>
            </a:r>
          </a:p>
          <a:p>
            <a:r>
              <a:rPr lang="en-US" sz="1000" b="1" smtClean="0"/>
              <a:t>3 (</a:t>
            </a:r>
            <a:r>
              <a:rPr lang="en-US" sz="1000" b="1" err="1" smtClean="0"/>
              <a:t>stockconfirmed</a:t>
            </a:r>
            <a:r>
              <a:rPr lang="en-US" sz="1000" b="1" smtClean="0"/>
              <a:t>)</a:t>
            </a:r>
          </a:p>
          <a:p>
            <a:r>
              <a:rPr lang="en-US" sz="1000" b="1" smtClean="0"/>
              <a:t>4 (paid)</a:t>
            </a:r>
          </a:p>
          <a:p>
            <a:r>
              <a:rPr lang="en-US" sz="1000" b="1" smtClean="0"/>
              <a:t>5 (shipped)</a:t>
            </a:r>
          </a:p>
          <a:p>
            <a:r>
              <a:rPr lang="en-US" sz="1000" b="1" smtClean="0"/>
              <a:t>6 (cancelled)</a:t>
            </a:r>
            <a:endParaRPr lang="en-US" sz="1000" b="1"/>
          </a:p>
        </p:txBody>
      </p:sp>
      <p:sp>
        <p:nvSpPr>
          <p:cNvPr id="31" name="TextBox 30"/>
          <p:cNvSpPr txBox="1"/>
          <p:nvPr/>
        </p:nvSpPr>
        <p:spPr>
          <a:xfrm>
            <a:off x="6187153" y="4598322"/>
            <a:ext cx="1462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/>
              <a:t>Make</a:t>
            </a:r>
            <a:r>
              <a:rPr lang="he-IL" sz="1000" b="1" smtClean="0"/>
              <a:t> </a:t>
            </a:r>
            <a:r>
              <a:rPr lang="en-US" sz="1000" b="1" smtClean="0"/>
              <a:t>order payment</a:t>
            </a:r>
            <a:endParaRPr lang="en-US" sz="1000" b="1"/>
          </a:p>
        </p:txBody>
      </p:sp>
      <p:sp>
        <p:nvSpPr>
          <p:cNvPr id="32" name="TextBox 31"/>
          <p:cNvSpPr txBox="1"/>
          <p:nvPr/>
        </p:nvSpPr>
        <p:spPr>
          <a:xfrm>
            <a:off x="7752063" y="4110663"/>
            <a:ext cx="2156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/>
              <a:t>Order payment succeeded/failed</a:t>
            </a:r>
            <a:endParaRPr lang="en-US" sz="1000" b="1"/>
          </a:p>
        </p:txBody>
      </p:sp>
      <p:sp>
        <p:nvSpPr>
          <p:cNvPr id="2" name="TextBox 1"/>
          <p:cNvSpPr txBox="1"/>
          <p:nvPr/>
        </p:nvSpPr>
        <p:spPr>
          <a:xfrm>
            <a:off x="2051654" y="-7944"/>
            <a:ext cx="7685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1"/>
                </a:solidFill>
              </a:rPr>
              <a:t>Create Order </a:t>
            </a:r>
            <a:r>
              <a:rPr lang="en-US" sz="4800" smtClean="0">
                <a:solidFill>
                  <a:schemeClr val="accent1"/>
                </a:solidFill>
              </a:rPr>
              <a:t>Flow</a:t>
            </a:r>
            <a:r>
              <a:rPr lang="ru-RU" sz="4800" smtClean="0">
                <a:solidFill>
                  <a:schemeClr val="accent1"/>
                </a:solidFill>
              </a:rPr>
              <a:t> </a:t>
            </a:r>
            <a:r>
              <a:rPr lang="en-US" sz="4800">
                <a:solidFill>
                  <a:schemeClr val="accent1"/>
                </a:solidFill>
              </a:rPr>
              <a:t>Scheme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8751" y="3197623"/>
            <a:ext cx="1213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/>
              <a:t>Getting message</a:t>
            </a:r>
            <a:endParaRPr lang="en-US" sz="1000" b="1"/>
          </a:p>
        </p:txBody>
      </p:sp>
      <p:sp>
        <p:nvSpPr>
          <p:cNvPr id="34" name="TextBox 33"/>
          <p:cNvSpPr txBox="1"/>
          <p:nvPr/>
        </p:nvSpPr>
        <p:spPr>
          <a:xfrm>
            <a:off x="2942535" y="2801288"/>
            <a:ext cx="1269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/>
              <a:t>Sending message</a:t>
            </a:r>
            <a:endParaRPr lang="en-US" sz="1000" b="1"/>
          </a:p>
        </p:txBody>
      </p:sp>
    </p:spTree>
    <p:extLst>
      <p:ext uri="{BB962C8B-B14F-4D97-AF65-F5344CB8AC3E}">
        <p14:creationId xmlns:p14="http://schemas.microsoft.com/office/powerpoint/2010/main" val="130740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611899"/>
              </p:ext>
            </p:extLst>
          </p:nvPr>
        </p:nvGraphicFramePr>
        <p:xfrm>
          <a:off x="-1" y="1159008"/>
          <a:ext cx="12192001" cy="5698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1790">
                  <a:extLst>
                    <a:ext uri="{9D8B030D-6E8A-4147-A177-3AD203B41FA5}">
                      <a16:colId xmlns:a16="http://schemas.microsoft.com/office/drawing/2014/main" val="205690255"/>
                    </a:ext>
                  </a:extLst>
                </a:gridCol>
                <a:gridCol w="8583970">
                  <a:extLst>
                    <a:ext uri="{9D8B030D-6E8A-4147-A177-3AD203B41FA5}">
                      <a16:colId xmlns:a16="http://schemas.microsoft.com/office/drawing/2014/main" val="527818926"/>
                    </a:ext>
                  </a:extLst>
                </a:gridCol>
                <a:gridCol w="3156241">
                  <a:extLst>
                    <a:ext uri="{9D8B030D-6E8A-4147-A177-3AD203B41FA5}">
                      <a16:colId xmlns:a16="http://schemas.microsoft.com/office/drawing/2014/main" val="1133695402"/>
                    </a:ext>
                  </a:extLst>
                </a:gridCol>
              </a:tblGrid>
              <a:tr h="326003">
                <a:tc>
                  <a:txBody>
                    <a:bodyPr/>
                    <a:lstStyle/>
                    <a:p>
                      <a:pPr rtl="0"/>
                      <a:r>
                        <a:rPr lang="en-US" sz="1000">
                          <a:effectLst/>
                        </a:rPr>
                        <a:t>#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Message </a:t>
                      </a:r>
                      <a:r>
                        <a:rPr lang="en-US" sz="1000" smtClean="0">
                          <a:effectLst/>
                        </a:rPr>
                        <a:t>Example from Basket Simulator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More Information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extLst>
                  <a:ext uri="{0D108BD9-81ED-4DB2-BD59-A6C34878D82A}">
                    <a16:rowId xmlns:a16="http://schemas.microsoft.com/office/drawing/2014/main" val="881232854"/>
                  </a:ext>
                </a:extLst>
              </a:tr>
              <a:tr h="5355721">
                <a:tc>
                  <a:txBody>
                    <a:bodyPr/>
                    <a:lstStyle/>
                    <a:p>
                      <a:pPr marL="457200" indent="10795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effectLst/>
                        </a:rPr>
                        <a:t>{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</a:t>
                      </a:r>
                      <a:r>
                        <a:rPr lang="en-US" sz="1000" b="1" err="1">
                          <a:effectLst/>
                        </a:rPr>
                        <a:t>UserId</a:t>
                      </a:r>
                      <a:r>
                        <a:rPr lang="en-US" sz="1000" b="1">
                          <a:effectLst/>
                        </a:rPr>
                        <a:t>": "b9e5dcdd-dae2-4b1c-a991-f74aae042814",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</a:t>
                      </a:r>
                      <a:r>
                        <a:rPr lang="en-US" sz="1000" b="1" err="1">
                          <a:effectLst/>
                        </a:rPr>
                        <a:t>UserName</a:t>
                      </a:r>
                      <a:r>
                        <a:rPr lang="en-US" sz="1000" b="1">
                          <a:effectLst/>
                        </a:rPr>
                        <a:t>": "</a:t>
                      </a:r>
                      <a:r>
                        <a:rPr lang="en-US" sz="1000" b="1" err="1">
                          <a:effectLst/>
                        </a:rPr>
                        <a:t>alice</a:t>
                      </a:r>
                      <a:r>
                        <a:rPr lang="en-US" sz="1000" b="1">
                          <a:effectLst/>
                        </a:rPr>
                        <a:t>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</a:t>
                      </a:r>
                      <a:r>
                        <a:rPr lang="en-US" sz="1000" b="1" err="1">
                          <a:effectLst/>
                        </a:rPr>
                        <a:t>OrderNumber</a:t>
                      </a:r>
                      <a:r>
                        <a:rPr lang="en-US" sz="1000" b="1">
                          <a:effectLst/>
                        </a:rPr>
                        <a:t>": 0,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"City": "Redmond",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"Street": "15703 NE 61st Ct",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"State": "WA",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"Country": "U.S.",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</a:t>
                      </a:r>
                      <a:r>
                        <a:rPr lang="en-US" sz="1000" b="1" err="1">
                          <a:effectLst/>
                        </a:rPr>
                        <a:t>ZipCode</a:t>
                      </a:r>
                      <a:r>
                        <a:rPr lang="en-US" sz="1000" b="1">
                          <a:effectLst/>
                        </a:rPr>
                        <a:t>": "98052",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</a:t>
                      </a:r>
                      <a:r>
                        <a:rPr lang="en-US" sz="1000" b="1" err="1">
                          <a:effectLst/>
                        </a:rPr>
                        <a:t>CardNumber</a:t>
                      </a:r>
                      <a:r>
                        <a:rPr lang="en-US" sz="1000" b="1">
                          <a:effectLst/>
                        </a:rPr>
                        <a:t>": "4012888888881881",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</a:t>
                      </a:r>
                      <a:r>
                        <a:rPr lang="en-US" sz="1000" b="1" err="1">
                          <a:effectLst/>
                        </a:rPr>
                        <a:t>CardHolderName</a:t>
                      </a:r>
                      <a:r>
                        <a:rPr lang="en-US" sz="1000" b="1">
                          <a:effectLst/>
                        </a:rPr>
                        <a:t>": "Alice Smith",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</a:t>
                      </a:r>
                      <a:r>
                        <a:rPr lang="en-US" sz="1000" b="1" err="1">
                          <a:effectLst/>
                        </a:rPr>
                        <a:t>CardExpiration</a:t>
                      </a:r>
                      <a:r>
                        <a:rPr lang="en-US" sz="1000" b="1">
                          <a:effectLst/>
                        </a:rPr>
                        <a:t>": "2024-12-31T22:00:00Z",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</a:t>
                      </a:r>
                      <a:r>
                        <a:rPr lang="en-US" sz="1000" b="1" err="1">
                          <a:effectLst/>
                        </a:rPr>
                        <a:t>CardSecurityNumber</a:t>
                      </a:r>
                      <a:r>
                        <a:rPr lang="en-US" sz="1000" b="1">
                          <a:effectLst/>
                        </a:rPr>
                        <a:t>": "123",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</a:t>
                      </a:r>
                      <a:r>
                        <a:rPr lang="en-US" sz="1000" b="1" err="1">
                          <a:effectLst/>
                        </a:rPr>
                        <a:t>CardTypeId</a:t>
                      </a:r>
                      <a:r>
                        <a:rPr lang="en-US" sz="1000" b="1">
                          <a:effectLst/>
                        </a:rPr>
                        <a:t>": 1,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"Buyer": null,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</a:t>
                      </a:r>
                      <a:r>
                        <a:rPr lang="en-US" sz="1000" b="1" err="1">
                          <a:effectLst/>
                        </a:rPr>
                        <a:t>RequestId</a:t>
                      </a:r>
                      <a:r>
                        <a:rPr lang="en-US" sz="1000" b="1">
                          <a:effectLst/>
                        </a:rPr>
                        <a:t>": "097d108a-18e6-4644-b160-bcdd2ef87c18",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"Basket": {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"</a:t>
                      </a:r>
                      <a:r>
                        <a:rPr lang="en-US" sz="1000" b="1" err="1">
                          <a:effectLst/>
                        </a:rPr>
                        <a:t>BuyerId</a:t>
                      </a:r>
                      <a:r>
                        <a:rPr lang="en-US" sz="1000" b="1">
                          <a:effectLst/>
                        </a:rPr>
                        <a:t>": "b9e5dcdd-dae2-4b1c-a991-f74aae042814",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"Items": [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  {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    "Id": "c1f98125-a109-4840-a751-c12a77f58dff",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    "</a:t>
                      </a:r>
                      <a:r>
                        <a:rPr lang="en-US" sz="1000" b="1" err="1">
                          <a:effectLst/>
                        </a:rPr>
                        <a:t>ProductId</a:t>
                      </a:r>
                      <a:r>
                        <a:rPr lang="en-US" sz="1000" b="1">
                          <a:effectLst/>
                        </a:rPr>
                        <a:t>": 1,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    "</a:t>
                      </a:r>
                      <a:r>
                        <a:rPr lang="en-US" sz="1000" b="1" err="1">
                          <a:effectLst/>
                        </a:rPr>
                        <a:t>ProductName</a:t>
                      </a:r>
                      <a:r>
                        <a:rPr lang="en-US" sz="1000" b="1">
                          <a:effectLst/>
                        </a:rPr>
                        <a:t>": ".NET Bot Black Hoodie",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    "</a:t>
                      </a:r>
                      <a:r>
                        <a:rPr lang="en-US" sz="1000" b="1" err="1">
                          <a:effectLst/>
                        </a:rPr>
                        <a:t>UnitPrice</a:t>
                      </a:r>
                      <a:r>
                        <a:rPr lang="en-US" sz="1000" b="1">
                          <a:effectLst/>
                        </a:rPr>
                        <a:t>": 19.5,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    "</a:t>
                      </a:r>
                      <a:r>
                        <a:rPr lang="en-US" sz="1000" b="1" err="1">
                          <a:effectLst/>
                        </a:rPr>
                        <a:t>OldUnitPrice</a:t>
                      </a:r>
                      <a:r>
                        <a:rPr lang="en-US" sz="1000" b="1">
                          <a:effectLst/>
                        </a:rPr>
                        <a:t>": 0,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    "Quantity": 1,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    "</a:t>
                      </a:r>
                      <a:r>
                        <a:rPr lang="en-US" sz="1000" b="1" err="1">
                          <a:effectLst/>
                        </a:rPr>
                        <a:t>PictureUrl</a:t>
                      </a:r>
                      <a:r>
                        <a:rPr lang="en-US" sz="1000" b="1">
                          <a:effectLst/>
                        </a:rPr>
                        <a:t>": "http://host.docker.internal:5202/c/</a:t>
                      </a:r>
                      <a:r>
                        <a:rPr lang="en-US" sz="1000" b="1" err="1">
                          <a:effectLst/>
                        </a:rPr>
                        <a:t>api</a:t>
                      </a:r>
                      <a:r>
                        <a:rPr lang="en-US" sz="1000" b="1">
                          <a:effectLst/>
                        </a:rPr>
                        <a:t>/v1/catalog/items/1/pic/"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  }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  ]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},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"Id": "16c5ddbc-229e-4c19-a4bd-d4148417529c",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  "</a:t>
                      </a:r>
                      <a:r>
                        <a:rPr lang="en-US" sz="1000" b="1" err="1">
                          <a:effectLst/>
                        </a:rPr>
                        <a:t>CreationDate</a:t>
                      </a:r>
                      <a:r>
                        <a:rPr lang="en-US" sz="1000" b="1">
                          <a:effectLst/>
                        </a:rPr>
                        <a:t>": "2023-03-04T14:20:24.4730559Z"</a:t>
                      </a:r>
                      <a:br>
                        <a:rPr lang="en-US" sz="1000" b="1">
                          <a:effectLst/>
                        </a:rPr>
                      </a:br>
                      <a:r>
                        <a:rPr lang="en-US" sz="1000" b="1">
                          <a:effectLst/>
                        </a:rPr>
                        <a:t>}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50" b="1" u="none">
                          <a:effectLst/>
                        </a:rPr>
                        <a:t>Exchange: </a:t>
                      </a:r>
                      <a:r>
                        <a:rPr lang="en-US" sz="1050" b="1" u="none" err="1">
                          <a:effectLst/>
                        </a:rPr>
                        <a:t>eshop_event_bus</a:t>
                      </a:r>
                      <a:endParaRPr lang="en-US" sz="1200" b="1" u="none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50" b="1" u="none">
                          <a:effectLst/>
                        </a:rPr>
                        <a:t>Routing key: </a:t>
                      </a:r>
                      <a:r>
                        <a:rPr lang="en-US" sz="1050" b="1" u="none" err="1">
                          <a:effectLst/>
                        </a:rPr>
                        <a:t>UserCheckoutAcceptedIntegrationEvent</a:t>
                      </a:r>
                      <a:endParaRPr lang="en-US" sz="1200" b="1" u="none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u="none" strike="noStrike">
                          <a:effectLst/>
                        </a:rPr>
                        <a:t> </a:t>
                      </a:r>
                      <a:endParaRPr lang="en-US" sz="1200" b="1" u="none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u="sng">
                          <a:effectLst/>
                        </a:rPr>
                        <a:t>Data:</a:t>
                      </a:r>
                      <a:endParaRPr lang="en-US" sz="1200" b="1" u="sng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50" b="1" u="none" err="1">
                          <a:effectLst/>
                        </a:rPr>
                        <a:t>RequestId</a:t>
                      </a:r>
                      <a:r>
                        <a:rPr lang="en-US" sz="1050" b="1" u="none">
                          <a:effectLst/>
                        </a:rPr>
                        <a:t>: Just Unique ID</a:t>
                      </a:r>
                      <a:endParaRPr lang="en-US" sz="1200" b="1" u="none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50" b="1" u="none">
                          <a:effectLst/>
                        </a:rPr>
                        <a:t>Items: List of Items (see items schema in Schemas Table) </a:t>
                      </a:r>
                      <a:endParaRPr lang="en-US" sz="1200" b="1" u="none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u="none" strike="noStrike">
                          <a:effectLst/>
                        </a:rPr>
                        <a:t> </a:t>
                      </a:r>
                      <a:endParaRPr lang="en-US" sz="1200" b="1" u="none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u="none" strike="noStrike">
                          <a:effectLst/>
                        </a:rPr>
                        <a:t> </a:t>
                      </a:r>
                      <a:endParaRPr lang="en-US" sz="12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u="none" strike="noStrike">
                          <a:effectLst/>
                        </a:rPr>
                        <a:t> </a:t>
                      </a:r>
                      <a:endParaRPr lang="en-US" sz="12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b="1" u="none" strike="noStrike">
                          <a:effectLst/>
                        </a:rPr>
                        <a:t> </a:t>
                      </a:r>
                      <a:endParaRPr lang="en-US" sz="12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extLst>
                  <a:ext uri="{0D108BD9-81ED-4DB2-BD59-A6C34878D82A}">
                    <a16:rowId xmlns:a16="http://schemas.microsoft.com/office/drawing/2014/main" val="2601891224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488054" y="848369"/>
            <a:ext cx="3849135" cy="50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93538" tIns="25392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Messages</a:t>
            </a:r>
            <a:r>
              <a:rPr kumimoji="0" lang="ru-RU" altLang="en-US" sz="1300" b="0" i="0" u="none" strike="noStrike" cap="none" normalizeH="0" baseline="0" smtClean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300" b="0" i="0" u="none" strike="noStrike" cap="none" normalizeH="0" baseline="0" smtClean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Ordering API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3619" y="-7951"/>
            <a:ext cx="7304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err="1" smtClean="0">
                <a:solidFill>
                  <a:srgbClr val="FF9933"/>
                </a:solidFill>
              </a:rPr>
              <a:t>RabbitMQ</a:t>
            </a:r>
            <a:r>
              <a:rPr lang="en-US" sz="400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smtClean="0">
                <a:solidFill>
                  <a:schemeClr val="accent1"/>
                </a:solidFill>
              </a:rPr>
              <a:t>Messages and Tools</a:t>
            </a:r>
            <a:endParaRPr lang="en-US" sz="4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8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54354"/>
              </p:ext>
            </p:extLst>
          </p:nvPr>
        </p:nvGraphicFramePr>
        <p:xfrm>
          <a:off x="0" y="0"/>
          <a:ext cx="12192000" cy="27197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1789">
                  <a:extLst>
                    <a:ext uri="{9D8B030D-6E8A-4147-A177-3AD203B41FA5}">
                      <a16:colId xmlns:a16="http://schemas.microsoft.com/office/drawing/2014/main" val="205690255"/>
                    </a:ext>
                  </a:extLst>
                </a:gridCol>
                <a:gridCol w="8334657">
                  <a:extLst>
                    <a:ext uri="{9D8B030D-6E8A-4147-A177-3AD203B41FA5}">
                      <a16:colId xmlns:a16="http://schemas.microsoft.com/office/drawing/2014/main" val="527818926"/>
                    </a:ext>
                  </a:extLst>
                </a:gridCol>
                <a:gridCol w="3405554">
                  <a:extLst>
                    <a:ext uri="{9D8B030D-6E8A-4147-A177-3AD203B41FA5}">
                      <a16:colId xmlns:a16="http://schemas.microsoft.com/office/drawing/2014/main" val="1133695402"/>
                    </a:ext>
                  </a:extLst>
                </a:gridCol>
              </a:tblGrid>
              <a:tr h="323427">
                <a:tc>
                  <a:txBody>
                    <a:bodyPr/>
                    <a:lstStyle/>
                    <a:p>
                      <a:pPr rtl="0"/>
                      <a:r>
                        <a:rPr lang="en-US" sz="1000">
                          <a:effectLst/>
                        </a:rPr>
                        <a:t>#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effectLst/>
                        </a:rPr>
                        <a:t>Message </a:t>
                      </a:r>
                      <a:r>
                        <a:rPr lang="en-US" sz="1000" smtClean="0">
                          <a:effectLst/>
                        </a:rPr>
                        <a:t>Example from </a:t>
                      </a:r>
                      <a:r>
                        <a:rPr lang="en-US" sz="1000" smtClean="0"/>
                        <a:t>Catalog simulator when order items </a:t>
                      </a:r>
                      <a:r>
                        <a:rPr lang="en-US" sz="100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in</a:t>
                      </a:r>
                      <a:r>
                        <a:rPr lang="en-US" sz="1000" smtClean="0"/>
                        <a:t> stock</a:t>
                      </a:r>
                    </a:p>
                    <a:p>
                      <a:endParaRPr lang="en-US" sz="10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More Information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extLst>
                  <a:ext uri="{0D108BD9-81ED-4DB2-BD59-A6C34878D82A}">
                    <a16:rowId xmlns:a16="http://schemas.microsoft.com/office/drawing/2014/main" val="881232854"/>
                  </a:ext>
                </a:extLst>
              </a:tr>
              <a:tr h="2396327">
                <a:tc>
                  <a:txBody>
                    <a:bodyPr/>
                    <a:lstStyle/>
                    <a:p>
                      <a:pPr marL="457200" indent="10795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r>
                        <a:rPr lang="en-US" sz="900" b="1" smtClean="0">
                          <a:effectLst/>
                        </a:rPr>
                        <a:t>{</a:t>
                      </a:r>
                      <a:br>
                        <a:rPr lang="en-US" sz="900" b="1" smtClean="0">
                          <a:effectLst/>
                        </a:rPr>
                      </a:br>
                      <a:r>
                        <a:rPr lang="en-US" sz="900" b="1" smtClean="0">
                          <a:effectLst/>
                        </a:rPr>
                        <a:t>  "</a:t>
                      </a:r>
                      <a:r>
                        <a:rPr lang="en-US" sz="900" b="1" err="1" smtClean="0">
                          <a:effectLst/>
                        </a:rPr>
                        <a:t>OrderId</a:t>
                      </a:r>
                      <a:r>
                        <a:rPr lang="en-US" sz="900" b="1" smtClean="0">
                          <a:effectLst/>
                        </a:rPr>
                        <a:t>": 71</a:t>
                      </a:r>
                      <a:r>
                        <a:rPr lang="en-US" sz="900" b="1" smtClean="0">
                          <a:effectLst/>
                        </a:rPr>
                        <a:t>,</a:t>
                      </a:r>
                      <a:r>
                        <a:rPr lang="en-US" sz="900" b="1" smtClean="0">
                          <a:effectLst/>
                        </a:rPr>
                        <a:t/>
                      </a:r>
                      <a:br>
                        <a:rPr lang="en-US" sz="900" b="1" smtClean="0">
                          <a:effectLst/>
                        </a:rPr>
                      </a:br>
                      <a:r>
                        <a:rPr lang="en-US" sz="900" b="1" smtClean="0">
                          <a:effectLst/>
                        </a:rPr>
                        <a:t>  "Id": "e9b80940-c861-4e5b-9d7e-388fd256acef",</a:t>
                      </a:r>
                      <a:br>
                        <a:rPr lang="en-US" sz="900" b="1" smtClean="0">
                          <a:effectLst/>
                        </a:rPr>
                      </a:br>
                      <a:r>
                        <a:rPr lang="en-US" sz="900" b="1" smtClean="0">
                          <a:effectLst/>
                        </a:rPr>
                        <a:t>  "</a:t>
                      </a:r>
                      <a:r>
                        <a:rPr lang="en-US" sz="900" b="1" err="1" smtClean="0">
                          <a:effectLst/>
                        </a:rPr>
                        <a:t>CreationDate</a:t>
                      </a:r>
                      <a:r>
                        <a:rPr lang="en-US" sz="900" b="1" smtClean="0">
                          <a:effectLst/>
                        </a:rPr>
                        <a:t>": "2023-03-07T09:52:56.6412897Z"</a:t>
                      </a:r>
                      <a:br>
                        <a:rPr lang="en-US" sz="900" b="1" smtClean="0">
                          <a:effectLst/>
                        </a:rPr>
                      </a:br>
                      <a:r>
                        <a:rPr lang="en-US" sz="900" b="1" smtClean="0">
                          <a:effectLst/>
                        </a:rPr>
                        <a:t>}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b="1" smtClean="0">
                          <a:effectLst/>
                        </a:rPr>
                        <a:t>Exchange: </a:t>
                      </a:r>
                      <a:r>
                        <a:rPr lang="en-US" sz="1000" b="1" err="1" smtClean="0">
                          <a:effectLst/>
                        </a:rPr>
                        <a:t>eshop_event_bus</a:t>
                      </a:r>
                      <a:endParaRPr lang="en-US" sz="1400" b="1" smtClean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b="1" smtClean="0">
                          <a:effectLst/>
                        </a:rPr>
                        <a:t>Routing key: </a:t>
                      </a:r>
                      <a:r>
                        <a:rPr lang="en-US" sz="1000" b="1" err="1" smtClean="0">
                          <a:effectLst/>
                        </a:rPr>
                        <a:t>OrderStockConfirmedIntegrationEvent</a:t>
                      </a:r>
                      <a:endParaRPr lang="en-US" sz="1400" b="1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</a:rPr>
                        <a:t> </a:t>
                      </a:r>
                      <a:endParaRPr lang="en-US" sz="11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Data:</a:t>
                      </a:r>
                      <a:endParaRPr lang="en-US" sz="1100" b="1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b="1" u="none" smtClean="0">
                          <a:effectLst/>
                        </a:rPr>
                        <a:t>OrderId:  Autoincremented ID</a:t>
                      </a:r>
                      <a:r>
                        <a:rPr lang="en-US" sz="1000" b="1" u="none" baseline="0" smtClean="0">
                          <a:effectLst/>
                        </a:rPr>
                        <a:t> in DataBase</a:t>
                      </a:r>
                      <a:endParaRPr lang="en-US" sz="1100" b="1" u="none" smtClean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b="1" u="none" smtClean="0">
                          <a:effectLst/>
                        </a:rPr>
                        <a:t>Id: Just</a:t>
                      </a:r>
                      <a:r>
                        <a:rPr lang="en-US" sz="1000" b="1" u="none" baseline="0" smtClean="0">
                          <a:effectLst/>
                        </a:rPr>
                        <a:t> Unique id</a:t>
                      </a:r>
                      <a:r>
                        <a:rPr lang="en-US" sz="1000" b="1" u="none" strike="noStrike" smtClean="0">
                          <a:effectLst/>
                        </a:rPr>
                        <a:t> 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50" b="1" u="none" strike="noStrike" smtClean="0">
                          <a:effectLst/>
                        </a:rPr>
                        <a:t>CreationDate:</a:t>
                      </a:r>
                      <a:r>
                        <a:rPr lang="en-US" sz="1050" b="1" u="none" strike="noStrike" baseline="0" smtClean="0">
                          <a:effectLst/>
                        </a:rPr>
                        <a:t> Date created by server</a:t>
                      </a:r>
                      <a:endParaRPr lang="en-US" sz="1050" b="1" u="none" strike="noStrike" smtClean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extLst>
                  <a:ext uri="{0D108BD9-81ED-4DB2-BD59-A6C34878D82A}">
                    <a16:rowId xmlns:a16="http://schemas.microsoft.com/office/drawing/2014/main" val="2601891224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812173"/>
              </p:ext>
            </p:extLst>
          </p:nvPr>
        </p:nvGraphicFramePr>
        <p:xfrm>
          <a:off x="0" y="2719754"/>
          <a:ext cx="12192000" cy="4138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1789">
                  <a:extLst>
                    <a:ext uri="{9D8B030D-6E8A-4147-A177-3AD203B41FA5}">
                      <a16:colId xmlns:a16="http://schemas.microsoft.com/office/drawing/2014/main" val="205690255"/>
                    </a:ext>
                  </a:extLst>
                </a:gridCol>
                <a:gridCol w="8340519">
                  <a:extLst>
                    <a:ext uri="{9D8B030D-6E8A-4147-A177-3AD203B41FA5}">
                      <a16:colId xmlns:a16="http://schemas.microsoft.com/office/drawing/2014/main" val="527818926"/>
                    </a:ext>
                  </a:extLst>
                </a:gridCol>
                <a:gridCol w="3399692">
                  <a:extLst>
                    <a:ext uri="{9D8B030D-6E8A-4147-A177-3AD203B41FA5}">
                      <a16:colId xmlns:a16="http://schemas.microsoft.com/office/drawing/2014/main" val="1133695402"/>
                    </a:ext>
                  </a:extLst>
                </a:gridCol>
              </a:tblGrid>
              <a:tr h="400193">
                <a:tc>
                  <a:txBody>
                    <a:bodyPr/>
                    <a:lstStyle/>
                    <a:p>
                      <a:pPr rtl="0"/>
                      <a:r>
                        <a:rPr lang="en-US" sz="1000">
                          <a:effectLst/>
                        </a:rPr>
                        <a:t>#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 marL="0" marR="0" indent="0" algn="l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effectLst/>
                        </a:rPr>
                        <a:t>Message </a:t>
                      </a:r>
                      <a:r>
                        <a:rPr lang="en-US" sz="1000" smtClean="0">
                          <a:effectLst/>
                        </a:rPr>
                        <a:t>Example from </a:t>
                      </a:r>
                      <a:r>
                        <a:rPr lang="en-US" sz="1000" smtClean="0"/>
                        <a:t>Catalog simulator when order items </a:t>
                      </a:r>
                      <a:r>
                        <a:rPr lang="en-US" sz="1000" smtClean="0">
                          <a:solidFill>
                            <a:srgbClr val="FF0000"/>
                          </a:solidFill>
                        </a:rPr>
                        <a:t>NOT in </a:t>
                      </a:r>
                      <a:r>
                        <a:rPr lang="en-US" sz="1000" smtClean="0"/>
                        <a:t>stock</a:t>
                      </a:r>
                    </a:p>
                    <a:p>
                      <a:endParaRPr lang="en-US" sz="10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More Information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extLst>
                  <a:ext uri="{0D108BD9-81ED-4DB2-BD59-A6C34878D82A}">
                    <a16:rowId xmlns:a16="http://schemas.microsoft.com/office/drawing/2014/main" val="881232854"/>
                  </a:ext>
                </a:extLst>
              </a:tr>
              <a:tr h="3738053">
                <a:tc>
                  <a:txBody>
                    <a:bodyPr/>
                    <a:lstStyle/>
                    <a:p>
                      <a:pPr marL="457200" indent="10795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{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 "</a:t>
                      </a:r>
                      <a:r>
                        <a:rPr lang="en-US" sz="1000" b="1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OrderId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": 51,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 "</a:t>
                      </a:r>
                      <a:r>
                        <a:rPr lang="en-US" sz="1000" b="1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OrderStockItems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": [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   {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     "</a:t>
                      </a:r>
                      <a:r>
                        <a:rPr lang="en-US" sz="1000" b="1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ProductId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": 1,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US" sz="1000" b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"</a:t>
                      </a:r>
                      <a:r>
                        <a:rPr lang="en-US" sz="1000" b="1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HasStock</a:t>
                      </a:r>
                      <a:r>
                        <a:rPr lang="en-US" sz="1000" b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": False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   }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 ],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 "Id": "99c3f974-c6ed-41a4-8e01-5cb00f9e6335",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 "</a:t>
                      </a:r>
                      <a:r>
                        <a:rPr lang="en-US" sz="1000" b="1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CreationDate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": "2023-03-05T15:51:11.5458796Z"</a:t>
                      </a:r>
                      <a:b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}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b="1" smtClean="0">
                          <a:effectLst/>
                        </a:rPr>
                        <a:t>Exchange: </a:t>
                      </a:r>
                      <a:r>
                        <a:rPr lang="en-US" sz="1000" b="1" err="1" smtClean="0">
                          <a:effectLst/>
                        </a:rPr>
                        <a:t>eshop_event_bus</a:t>
                      </a:r>
                      <a:endParaRPr lang="en-US" sz="1400" b="1" smtClean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b="1" smtClean="0">
                          <a:effectLst/>
                        </a:rPr>
                        <a:t>Routing key: </a:t>
                      </a:r>
                      <a:r>
                        <a:rPr lang="en-US" sz="1000" b="1" err="1" smtClean="0">
                          <a:effectLst/>
                        </a:rPr>
                        <a:t>OrderStockConfirmedIntegrationEvent</a:t>
                      </a:r>
                      <a:endParaRPr lang="en-US" sz="1400" b="1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105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Data:</a:t>
                      </a:r>
                      <a:endParaRPr lang="en-US" sz="1100" b="1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50" b="1" u="none" err="1" smtClean="0">
                          <a:effectLst/>
                        </a:rPr>
                        <a:t>OrderId</a:t>
                      </a:r>
                      <a:r>
                        <a:rPr lang="en-US" sz="1050" b="1" u="none" smtClean="0">
                          <a:effectLst/>
                        </a:rPr>
                        <a:t>:  </a:t>
                      </a:r>
                      <a:r>
                        <a:rPr lang="en-US" sz="1050" b="1" u="none" err="1" smtClean="0">
                          <a:effectLst/>
                        </a:rPr>
                        <a:t>Autoincremented</a:t>
                      </a:r>
                      <a:r>
                        <a:rPr lang="en-US" sz="1050" b="1" u="none" smtClean="0">
                          <a:effectLst/>
                        </a:rPr>
                        <a:t> ID</a:t>
                      </a:r>
                      <a:r>
                        <a:rPr lang="en-US" sz="1050" b="1" u="none" baseline="0" smtClean="0">
                          <a:effectLst/>
                        </a:rPr>
                        <a:t> in </a:t>
                      </a:r>
                      <a:r>
                        <a:rPr lang="en-US" sz="1050" b="1" u="none" baseline="0" err="1" smtClean="0">
                          <a:effectLst/>
                        </a:rPr>
                        <a:t>DataBase</a:t>
                      </a:r>
                      <a:endParaRPr lang="en-US" sz="1050" b="1" u="none" baseline="0" smtClean="0">
                        <a:effectLst/>
                      </a:endParaRPr>
                    </a:p>
                    <a:p>
                      <a:pPr marL="342900" marR="0" lvl="0" indent="-342900" algn="l" defTabSz="914423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  <a:defRPr/>
                      </a:pPr>
                      <a:r>
                        <a:rPr lang="en-US" sz="1200" b="1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OrderStockItems</a:t>
                      </a:r>
                      <a:r>
                        <a:rPr lang="en-US" sz="1200" b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: List of items</a:t>
                      </a:r>
                      <a:r>
                        <a:rPr lang="en-US" sz="1200" b="1" baseline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in dictionary</a:t>
                      </a:r>
                      <a:endParaRPr lang="en-US" sz="1200" b="1" u="none" strike="noStrike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1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ProductId</a:t>
                      </a:r>
                      <a:r>
                        <a:rPr lang="en-US" sz="1200" b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: id of item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b="1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HasStock</a:t>
                      </a:r>
                      <a:r>
                        <a:rPr lang="en-US" sz="1200" b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: Bool</a:t>
                      </a:r>
                      <a:r>
                        <a:rPr lang="en-US" sz="1200" b="1" baseline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of item in/not in stock</a:t>
                      </a:r>
                      <a:endParaRPr lang="en-US" sz="1200" b="1" u="none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50" b="1" u="none" smtClean="0">
                          <a:effectLst/>
                        </a:rPr>
                        <a:t>Id: Just</a:t>
                      </a:r>
                      <a:r>
                        <a:rPr lang="en-US" sz="1050" b="1" u="none" baseline="0" smtClean="0">
                          <a:effectLst/>
                        </a:rPr>
                        <a:t> Unique id</a:t>
                      </a:r>
                      <a:r>
                        <a:rPr lang="en-US" sz="1050" b="1" u="none" strike="noStrike" smtClean="0">
                          <a:effectLst/>
                        </a:rPr>
                        <a:t> 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b="1" u="none" strike="noStrike" err="1" smtClean="0">
                          <a:effectLst/>
                        </a:rPr>
                        <a:t>CreationDate</a:t>
                      </a:r>
                      <a:r>
                        <a:rPr lang="en-US" sz="1100" b="1" u="none" strike="noStrike" smtClean="0">
                          <a:effectLst/>
                        </a:rPr>
                        <a:t>:</a:t>
                      </a:r>
                      <a:r>
                        <a:rPr lang="en-US" sz="1100" b="1" u="none" strike="noStrike" baseline="0" smtClean="0">
                          <a:effectLst/>
                        </a:rPr>
                        <a:t> Date created by server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41" marR="64841" marT="0" marB="0"/>
                </a:tc>
                <a:extLst>
                  <a:ext uri="{0D108BD9-81ED-4DB2-BD59-A6C34878D82A}">
                    <a16:rowId xmlns:a16="http://schemas.microsoft.com/office/drawing/2014/main" val="2601891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12780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6001</TotalTime>
  <Words>1128</Words>
  <Application>Microsoft Office PowerPoint</Application>
  <PresentationFormat>Широкоэкранный</PresentationFormat>
  <Paragraphs>338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30" baseType="lpstr">
      <vt:lpstr>Arial</vt:lpstr>
      <vt:lpstr>Arial Unicode MS</vt:lpstr>
      <vt:lpstr>Calibri</vt:lpstr>
      <vt:lpstr>Calibri Light</vt:lpstr>
      <vt:lpstr>Consolas</vt:lpstr>
      <vt:lpstr>Symbol</vt:lpstr>
      <vt:lpstr>Times New Roman</vt:lpstr>
      <vt:lpstr>Verdana</vt:lpstr>
      <vt:lpstr>Cover and End Slide Master</vt:lpstr>
      <vt:lpstr>Contents Slide Master</vt:lpstr>
      <vt:lpstr>Section Break Slide Master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MOONBEAM94@outlook.co.il</cp:lastModifiedBy>
  <cp:revision>164</cp:revision>
  <dcterms:created xsi:type="dcterms:W3CDTF">2018-04-24T17:14:44Z</dcterms:created>
  <dcterms:modified xsi:type="dcterms:W3CDTF">2023-03-23T11:34:37Z</dcterms:modified>
</cp:coreProperties>
</file>